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466" r:id="rId3"/>
    <p:sldId id="1839" r:id="rId4"/>
    <p:sldId id="257" r:id="rId5"/>
    <p:sldId id="263" r:id="rId6"/>
    <p:sldId id="258" r:id="rId7"/>
    <p:sldId id="259" r:id="rId8"/>
    <p:sldId id="261" r:id="rId9"/>
    <p:sldId id="262" r:id="rId10"/>
    <p:sldId id="472" r:id="rId11"/>
    <p:sldId id="2076137304" r:id="rId12"/>
    <p:sldId id="4304" r:id="rId13"/>
    <p:sldId id="2076137306" r:id="rId14"/>
    <p:sldId id="1833" r:id="rId15"/>
    <p:sldId id="516" r:id="rId16"/>
    <p:sldId id="504" r:id="rId17"/>
    <p:sldId id="519" r:id="rId18"/>
    <p:sldId id="4290" r:id="rId19"/>
    <p:sldId id="4289" r:id="rId20"/>
    <p:sldId id="382" r:id="rId21"/>
    <p:sldId id="1868" r:id="rId22"/>
    <p:sldId id="473" r:id="rId23"/>
    <p:sldId id="471" r:id="rId24"/>
    <p:sldId id="1863" r:id="rId25"/>
    <p:sldId id="1864" r:id="rId26"/>
    <p:sldId id="1865" r:id="rId27"/>
    <p:sldId id="1882" r:id="rId28"/>
    <p:sldId id="1590" r:id="rId29"/>
    <p:sldId id="4291" r:id="rId30"/>
    <p:sldId id="264" r:id="rId31"/>
    <p:sldId id="40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F6F6"/>
    <a:srgbClr val="FDF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83" autoAdjust="0"/>
    <p:restoredTop sz="94660"/>
  </p:normalViewPr>
  <p:slideViewPr>
    <p:cSldViewPr snapToGrid="0">
      <p:cViewPr varScale="1">
        <p:scale>
          <a:sx n="75" d="100"/>
          <a:sy n="75" d="100"/>
        </p:scale>
        <p:origin x="9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F074-FD7F-4289-AFAE-CC6328841EEC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04DD1-7AD6-4E68-9D87-30E62DA0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19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11/15/2019 9:58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52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838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Orchestrator icon from: http://cdn.marketplaceimages.windowsphone.com/v8/images/f58edb21-b20c-4315-b837-6cee21n442cd?imageType=ws_icon_large</a:t>
            </a:r>
          </a:p>
          <a:p>
            <a:endParaRPr lang="en-US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https://git-scm.com/book/en/v2/Git-Branching-Basic-Branching-and-Merging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9:58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0391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34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456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772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7878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9:58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416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277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latin typeface="Consolas" panose="020B0609020204030204" pitchFamily="49" charset="0"/>
              </a:rPr>
              <a:t>{</a:t>
            </a:r>
          </a:p>
          <a:p>
            <a:r>
              <a:rPr lang="en-US" sz="1200">
                <a:latin typeface="Consolas" panose="020B0609020204030204" pitchFamily="49" charset="0"/>
              </a:rPr>
              <a:t>  "id": "0d799b14-404b-4859-b2f6-50c5ee2a2c3a",</a:t>
            </a:r>
          </a:p>
          <a:p>
            <a:r>
              <a:rPr lang="en-US" sz="1200">
                <a:latin typeface="Consolas" panose="020B0609020204030204" pitchFamily="49" charset="0"/>
              </a:rPr>
              <a:t>  "timestamp": "2018-02-28T00:42:54.4509516Z",</a:t>
            </a:r>
          </a:p>
          <a:p>
            <a:r>
              <a:rPr lang="en-US" sz="1200">
                <a:latin typeface="Consolas" panose="020B0609020204030204" pitchFamily="49" charset="0"/>
              </a:rPr>
              <a:t>  "action": "push</a:t>
            </a:r>
            <a:r>
              <a:rPr lang="en-US" sz="120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-quarantined</a:t>
            </a:r>
            <a:r>
              <a:rPr lang="en-US" sz="1200">
                <a:latin typeface="Consolas" panose="020B0609020204030204" pitchFamily="49" charset="0"/>
              </a:rPr>
              <a:t>",</a:t>
            </a:r>
          </a:p>
          <a:p>
            <a:r>
              <a:rPr lang="en-US" sz="1200">
                <a:latin typeface="Consolas" panose="020B0609020204030204" pitchFamily="49" charset="0"/>
              </a:rPr>
              <a:t>  "target": {</a:t>
            </a:r>
          </a:p>
          <a:p>
            <a:r>
              <a:rPr lang="en-US" sz="1200">
                <a:latin typeface="Consolas" panose="020B0609020204030204" pitchFamily="49" charset="0"/>
              </a:rPr>
              <a:t>    "</a:t>
            </a:r>
            <a:r>
              <a:rPr lang="en-US" sz="1200" err="1">
                <a:latin typeface="Consolas" panose="020B0609020204030204" pitchFamily="49" charset="0"/>
              </a:rPr>
              <a:t>mediaType</a:t>
            </a:r>
            <a:r>
              <a:rPr lang="en-US" sz="1200">
                <a:latin typeface="Consolas" panose="020B0609020204030204" pitchFamily="49" charset="0"/>
              </a:rPr>
              <a:t>": "application/vnd.docker.distribution.manifest.v2+json",</a:t>
            </a:r>
          </a:p>
          <a:p>
            <a:r>
              <a:rPr lang="en-US" sz="1200">
                <a:latin typeface="Consolas" panose="020B0609020204030204" pitchFamily="49" charset="0"/>
              </a:rPr>
              <a:t>    "size": 1791,</a:t>
            </a:r>
          </a:p>
          <a:p>
            <a:r>
              <a:rPr lang="en-US" sz="1200">
                <a:latin typeface="Consolas" panose="020B0609020204030204" pitchFamily="49" charset="0"/>
              </a:rPr>
              <a:t>    "digest": "sha256:91ef6</a:t>
            </a:r>
          </a:p>
          <a:p>
            <a:r>
              <a:rPr lang="en-US" sz="1200">
                <a:latin typeface="Consolas" panose="020B0609020204030204" pitchFamily="49" charset="0"/>
              </a:rPr>
              <a:t>    "length": 1791,</a:t>
            </a:r>
          </a:p>
          <a:p>
            <a:r>
              <a:rPr lang="en-US" sz="1200">
                <a:latin typeface="Consolas" panose="020B0609020204030204" pitchFamily="49" charset="0"/>
              </a:rPr>
              <a:t>    "repository": “</a:t>
            </a:r>
            <a:r>
              <a:rPr lang="en-US" sz="1200" err="1">
                <a:latin typeface="Consolas" panose="020B0609020204030204" pitchFamily="49" charset="0"/>
              </a:rPr>
              <a:t>th</a:t>
            </a:r>
            <a:r>
              <a:rPr lang="en-US" sz="1200">
                <a:latin typeface="Consolas" panose="020B0609020204030204" pitchFamily="49" charset="0"/>
              </a:rPr>
              <a:t>",</a:t>
            </a:r>
          </a:p>
          <a:p>
            <a:r>
              <a:rPr lang="en-US" sz="1200">
                <a:latin typeface="Consolas" panose="020B0609020204030204" pitchFamily="49" charset="0"/>
              </a:rPr>
              <a:t>    "tag": "1.0"</a:t>
            </a:r>
          </a:p>
          <a:p>
            <a:r>
              <a:rPr lang="en-US" sz="1200">
                <a:latin typeface="Consolas" panose="020B0609020204030204" pitchFamily="49" charset="0"/>
              </a:rPr>
              <a:t>  },</a:t>
            </a:r>
          </a:p>
          <a:p>
            <a:r>
              <a:rPr lang="en-US" sz="1200">
                <a:latin typeface="Consolas" panose="020B0609020204030204" pitchFamily="49" charset="0"/>
              </a:rPr>
              <a:t>  "request": {</a:t>
            </a:r>
          </a:p>
          <a:p>
            <a:r>
              <a:rPr lang="en-US" sz="1200">
                <a:latin typeface="Consolas" panose="020B0609020204030204" pitchFamily="49" charset="0"/>
              </a:rPr>
              <a:t>    "id": "978fc988-1e06-49ee-bf71-4f6e331d1591",</a:t>
            </a:r>
          </a:p>
          <a:p>
            <a:r>
              <a:rPr lang="en-US" sz="1200">
                <a:latin typeface="Consolas" panose="020B0609020204030204" pitchFamily="49" charset="0"/>
              </a:rPr>
              <a:t>    "host": "jengademos.azurecr-test.io",</a:t>
            </a:r>
          </a:p>
          <a:p>
            <a:r>
              <a:rPr lang="en-US" sz="1200">
                <a:latin typeface="Consolas" panose="020B0609020204030204" pitchFamily="49" charset="0"/>
              </a:rPr>
              <a:t>    "method": "PUT",</a:t>
            </a:r>
          </a:p>
          <a:p>
            <a:r>
              <a:rPr lang="en-US" sz="1200">
                <a:latin typeface="Consolas" panose="020B0609020204030204" pitchFamily="49" charset="0"/>
              </a:rPr>
              <a:t>    "</a:t>
            </a:r>
            <a:r>
              <a:rPr lang="en-US" sz="1200" err="1">
                <a:latin typeface="Consolas" panose="020B0609020204030204" pitchFamily="49" charset="0"/>
              </a:rPr>
              <a:t>useragent</a:t>
            </a:r>
            <a:r>
              <a:rPr lang="en-US" sz="1200">
                <a:latin typeface="Consolas" panose="020B0609020204030204" pitchFamily="49" charset="0"/>
              </a:rPr>
              <a:t>": "docker/18.03.0-ce-rc1 go/go1.9.4 git-commit/c160c73 kernel/4.9.75-linuxkit-aufs </a:t>
            </a:r>
            <a:r>
              <a:rPr lang="en-US" sz="1200" err="1">
                <a:latin typeface="Consolas" panose="020B0609020204030204" pitchFamily="49" charset="0"/>
              </a:rPr>
              <a:t>os</a:t>
            </a:r>
            <a:r>
              <a:rPr lang="en-US" sz="1200">
                <a:latin typeface="Consolas" panose="020B0609020204030204" pitchFamily="49" charset="0"/>
              </a:rPr>
              <a:t>/</a:t>
            </a:r>
            <a:r>
              <a:rPr lang="en-US" sz="1200" err="1">
                <a:latin typeface="Consolas" panose="020B0609020204030204" pitchFamily="49" charset="0"/>
              </a:rPr>
              <a:t>linux</a:t>
            </a:r>
            <a:r>
              <a:rPr lang="en-US" sz="1200">
                <a:latin typeface="Consolas" panose="020B0609020204030204" pitchFamily="49" charset="0"/>
              </a:rPr>
              <a:t> arch/amd64 </a:t>
            </a:r>
            <a:r>
              <a:rPr lang="en-US" sz="1200" err="1">
                <a:latin typeface="Consolas" panose="020B0609020204030204" pitchFamily="49" charset="0"/>
              </a:rPr>
              <a:t>UpstreamClient</a:t>
            </a:r>
            <a:r>
              <a:rPr lang="en-US" sz="1200">
                <a:latin typeface="Consolas" panose="020B0609020204030204" pitchFamily="49" charset="0"/>
              </a:rPr>
              <a:t>(Docker-Client/18.03.0-ce-rc1 \\(windows\\))"</a:t>
            </a:r>
          </a:p>
          <a:p>
            <a:r>
              <a:rPr lang="en-US" sz="1200">
                <a:latin typeface="Consolas" panose="020B0609020204030204" pitchFamily="49" charset="0"/>
              </a:rPr>
              <a:t>  }</a:t>
            </a:r>
          </a:p>
          <a:p>
            <a:r>
              <a:rPr lang="en-US" sz="1200">
                <a:latin typeface="Consolas" panose="020B0609020204030204" pitchFamily="49" charset="0"/>
              </a:rPr>
              <a:t>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360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88E2A-2F83-46D6-9A31-A4D7CE40C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E4B3F-D4F5-4053-958B-8C4D437AF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FE454-04E8-4087-A823-F7701495F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F212D-0E8C-49FA-9CFB-BA385B3B5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059F3-F861-4DFA-8FFC-C1E799ED3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72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03EB5-EB2C-455E-9186-28828009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9CA48-B53A-43AA-A922-024A18937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A3CBE-83D0-47F3-98D2-CC881B26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2C6F0-3710-40DF-BC4E-0CBF56326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02684-E299-48B4-B016-BD099B74E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4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422225-FCFC-4B2F-AF41-8D1E09D85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39E644-57C9-4BB7-965A-C46BA0983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BE2AB-5BCD-4C29-8E96-D8E90DCC1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D07F1-29E2-4B9E-B3C9-EA466BCE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AB86A-E483-4C51-BC8C-270A2F788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02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4E85-561A-43F9-9464-4F33CFFD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646C0-A652-489A-A683-C161AF050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586CA-6081-497E-A00D-CD8E3BB54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2C109-B520-4C8F-A5D9-56786AD91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E8A48-D10B-4078-9EE0-8ACF2285C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73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2AAB-403B-439B-A045-16A8C591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17154-2265-4529-92E4-9BED10432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6B634-5DA7-4F72-B245-2616CA86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94416-C8E0-4C52-8689-B821B919A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E99B4-163E-41D7-8E27-3855818E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8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7109B-9226-41F4-84A3-0AEECAAF7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1581-21D0-4251-934E-DD0633E9FF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7070C-5AE3-4947-B9FC-FF1BA0CCA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81FD4-1550-4DBD-B31A-3842C03E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CEFCD-6810-4A99-B99E-D2829BE83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65CDE-5533-43C3-817B-09322BE9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80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7AFD-B189-4DE9-8FD7-238DB65C0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1D3AF-EFF5-43D1-BB84-71509040B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4309D-962D-4732-AF27-2262D80A0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3EBCA-6364-4773-9408-FE01550602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47EBBC-4311-4512-AB11-4BFE95E0A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F3A37F-95C5-4E1D-A2CE-59A54D47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BEB848-33DD-40C9-98FF-6AE197D33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BA339-9244-43E8-9618-863CD6EF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55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B233-70DA-4B4E-8815-B236A653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ABB20-5E42-44D6-BE0D-AA14ABCB4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82092-1BB1-45E2-AA57-04D29DBAF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6ACEE-2622-487A-9BE8-C7D270C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58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FD9449-AD24-48F5-8339-0D0A539A3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36704-4A04-4C61-AB5C-485DD2C5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3A4CF-70C7-4BBB-9039-5D3F37F8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5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ECBA1-50A1-4790-B890-8C79471B7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25186-9274-4D73-99C5-4EBB5C285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4459F-1179-4F3E-A240-32B678B33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8F540-595F-4C07-BF75-4B0A484E8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B27CF-8A9A-433D-98F6-E7701456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32CD0-DD38-45DA-8B6B-28718C40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91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4252C-EDC8-429C-91CF-6F4CDB6E3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100AE0-F97C-4F8E-872D-3A1192455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F0231-C793-4EA0-9BC4-18964F469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B9BAC-09C1-4310-B086-1C67864E5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F82CE-B52C-4E46-AA62-8D9BFE402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30CD8-0CA7-494F-96BF-4BFAF2C7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17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10EACF-EBF8-446A-80AF-66248220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FC16A-0229-411D-9E3A-11A1AA21A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EFC9D-78E2-4CAF-93FA-3775C054E0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8905-90AD-4C11-9554-F045CF091F56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D302B-FE91-4345-A57E-BB1000458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8216F-EC54-4456-9428-AFDB633582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48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stevelasker.blog/" TargetMode="External"/><Relationship Id="rId7" Type="http://schemas.openxmlformats.org/officeDocument/2006/relationships/image" Target="../media/image3.png"/><Relationship Id="rId2" Type="http://schemas.openxmlformats.org/officeDocument/2006/relationships/hyperlink" Target="mailto:Steve.Lasker@Microsoft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github.com/stevelasker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4.png"/><Relationship Id="rId18" Type="http://schemas.openxmlformats.org/officeDocument/2006/relationships/image" Target="../media/image38.svg"/><Relationship Id="rId3" Type="http://schemas.openxmlformats.org/officeDocument/2006/relationships/image" Target="../media/image12.svg"/><Relationship Id="rId7" Type="http://schemas.openxmlformats.org/officeDocument/2006/relationships/image" Target="../media/image3.png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" Type="http://schemas.openxmlformats.org/officeDocument/2006/relationships/image" Target="../media/image11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10.png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19" Type="http://schemas.openxmlformats.org/officeDocument/2006/relationships/image" Target="../media/image39.png"/><Relationship Id="rId4" Type="http://schemas.openxmlformats.org/officeDocument/2006/relationships/image" Target="../media/image27.png"/><Relationship Id="rId9" Type="http://schemas.openxmlformats.org/officeDocument/2006/relationships/image" Target="../media/image30.emf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6.png"/><Relationship Id="rId3" Type="http://schemas.openxmlformats.org/officeDocument/2006/relationships/image" Target="../media/image12.svg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openxmlformats.org/officeDocument/2006/relationships/image" Target="../media/image30.emf"/><Relationship Id="rId10" Type="http://schemas.openxmlformats.org/officeDocument/2006/relationships/image" Target="../media/image43.png"/><Relationship Id="rId4" Type="http://schemas.openxmlformats.org/officeDocument/2006/relationships/image" Target="../media/image29.emf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5.png"/><Relationship Id="rId18" Type="http://schemas.openxmlformats.org/officeDocument/2006/relationships/image" Target="../media/image45.png"/><Relationship Id="rId26" Type="http://schemas.openxmlformats.org/officeDocument/2006/relationships/image" Target="../media/image46.png"/><Relationship Id="rId3" Type="http://schemas.openxmlformats.org/officeDocument/2006/relationships/image" Target="../media/image12.svg"/><Relationship Id="rId21" Type="http://schemas.openxmlformats.org/officeDocument/2006/relationships/image" Target="../media/image23.svg"/><Relationship Id="rId7" Type="http://schemas.openxmlformats.org/officeDocument/2006/relationships/image" Target="../media/image3.png"/><Relationship Id="rId12" Type="http://schemas.openxmlformats.org/officeDocument/2006/relationships/image" Target="../media/image44.png"/><Relationship Id="rId17" Type="http://schemas.openxmlformats.org/officeDocument/2006/relationships/image" Target="../media/image39.png"/><Relationship Id="rId25" Type="http://schemas.openxmlformats.org/officeDocument/2006/relationships/image" Target="../media/image41.png"/><Relationship Id="rId2" Type="http://schemas.openxmlformats.org/officeDocument/2006/relationships/image" Target="../media/image11.png"/><Relationship Id="rId16" Type="http://schemas.openxmlformats.org/officeDocument/2006/relationships/image" Target="../media/image38.sv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3.png"/><Relationship Id="rId24" Type="http://schemas.openxmlformats.org/officeDocument/2006/relationships/image" Target="../media/image51.svg"/><Relationship Id="rId5" Type="http://schemas.openxmlformats.org/officeDocument/2006/relationships/image" Target="../media/image10.png"/><Relationship Id="rId15" Type="http://schemas.openxmlformats.org/officeDocument/2006/relationships/image" Target="../media/image37.png"/><Relationship Id="rId23" Type="http://schemas.openxmlformats.org/officeDocument/2006/relationships/image" Target="../media/image50.png"/><Relationship Id="rId10" Type="http://schemas.openxmlformats.org/officeDocument/2006/relationships/image" Target="../media/image47.png"/><Relationship Id="rId19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30.emf"/><Relationship Id="rId14" Type="http://schemas.openxmlformats.org/officeDocument/2006/relationships/image" Target="../media/image36.png"/><Relationship Id="rId22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image" Target="../media/image12.svg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43.png"/><Relationship Id="rId5" Type="http://schemas.openxmlformats.org/officeDocument/2006/relationships/image" Target="../media/image30.emf"/><Relationship Id="rId15" Type="http://schemas.openxmlformats.org/officeDocument/2006/relationships/image" Target="../media/image51.svg"/><Relationship Id="rId10" Type="http://schemas.openxmlformats.org/officeDocument/2006/relationships/image" Target="../media/image3.png"/><Relationship Id="rId4" Type="http://schemas.openxmlformats.org/officeDocument/2006/relationships/image" Target="../media/image29.emf"/><Relationship Id="rId9" Type="http://schemas.openxmlformats.org/officeDocument/2006/relationships/image" Target="../media/image28.png"/><Relationship Id="rId1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56.png"/><Relationship Id="rId18" Type="http://schemas.microsoft.com/office/2007/relationships/hdphoto" Target="../media/hdphoto1.wdp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2.png"/><Relationship Id="rId12" Type="http://schemas.openxmlformats.org/officeDocument/2006/relationships/image" Target="../media/image55.tiff"/><Relationship Id="rId17" Type="http://schemas.openxmlformats.org/officeDocument/2006/relationships/image" Target="../media/image6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9.svg"/><Relationship Id="rId1" Type="http://schemas.openxmlformats.org/officeDocument/2006/relationships/tags" Target="../tags/tag2.xml"/><Relationship Id="rId6" Type="http://schemas.openxmlformats.org/officeDocument/2006/relationships/image" Target="../media/image53.svg"/><Relationship Id="rId11" Type="http://schemas.openxmlformats.org/officeDocument/2006/relationships/image" Target="../media/image27.png"/><Relationship Id="rId5" Type="http://schemas.openxmlformats.org/officeDocument/2006/relationships/image" Target="../media/image11.png"/><Relationship Id="rId15" Type="http://schemas.openxmlformats.org/officeDocument/2006/relationships/image" Target="../media/image58.png"/><Relationship Id="rId10" Type="http://schemas.openxmlformats.org/officeDocument/2006/relationships/image" Target="../media/image33.png"/><Relationship Id="rId4" Type="http://schemas.openxmlformats.org/officeDocument/2006/relationships/image" Target="../media/image29.emf"/><Relationship Id="rId9" Type="http://schemas.openxmlformats.org/officeDocument/2006/relationships/image" Target="../media/image54.emf"/><Relationship Id="rId14" Type="http://schemas.openxmlformats.org/officeDocument/2006/relationships/image" Target="../media/image5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png"/><Relationship Id="rId18" Type="http://schemas.microsoft.com/office/2007/relationships/hdphoto" Target="../media/hdphoto1.wdp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3.svg"/><Relationship Id="rId12" Type="http://schemas.openxmlformats.org/officeDocument/2006/relationships/image" Target="../media/image27.png"/><Relationship Id="rId17" Type="http://schemas.openxmlformats.org/officeDocument/2006/relationships/image" Target="../media/image6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9.svg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11" Type="http://schemas.openxmlformats.org/officeDocument/2006/relationships/image" Target="../media/image33.png"/><Relationship Id="rId5" Type="http://schemas.openxmlformats.org/officeDocument/2006/relationships/image" Target="../media/image55.tiff"/><Relationship Id="rId15" Type="http://schemas.openxmlformats.org/officeDocument/2006/relationships/image" Target="../media/image58.png"/><Relationship Id="rId10" Type="http://schemas.openxmlformats.org/officeDocument/2006/relationships/image" Target="../media/image54.emf"/><Relationship Id="rId4" Type="http://schemas.openxmlformats.org/officeDocument/2006/relationships/image" Target="../media/image29.emf"/><Relationship Id="rId9" Type="http://schemas.openxmlformats.org/officeDocument/2006/relationships/image" Target="../media/image21.svg"/><Relationship Id="rId14" Type="http://schemas.openxmlformats.org/officeDocument/2006/relationships/image" Target="../media/image5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57.svg"/><Relationship Id="rId18" Type="http://schemas.openxmlformats.org/officeDocument/2006/relationships/image" Target="../media/image29.e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17" Type="http://schemas.microsoft.com/office/2007/relationships/hdphoto" Target="../media/hdphoto1.wdp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0.png"/><Relationship Id="rId1" Type="http://schemas.openxmlformats.org/officeDocument/2006/relationships/tags" Target="../tags/tag4.xml"/><Relationship Id="rId6" Type="http://schemas.openxmlformats.org/officeDocument/2006/relationships/image" Target="../media/image53.svg"/><Relationship Id="rId11" Type="http://schemas.openxmlformats.org/officeDocument/2006/relationships/image" Target="../media/image27.png"/><Relationship Id="rId5" Type="http://schemas.openxmlformats.org/officeDocument/2006/relationships/image" Target="../media/image11.png"/><Relationship Id="rId15" Type="http://schemas.openxmlformats.org/officeDocument/2006/relationships/image" Target="../media/image59.svg"/><Relationship Id="rId10" Type="http://schemas.openxmlformats.org/officeDocument/2006/relationships/image" Target="../media/image33.png"/><Relationship Id="rId4" Type="http://schemas.openxmlformats.org/officeDocument/2006/relationships/image" Target="../media/image55.tiff"/><Relationship Id="rId9" Type="http://schemas.openxmlformats.org/officeDocument/2006/relationships/image" Target="../media/image54.emf"/><Relationship Id="rId1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0.png"/><Relationship Id="rId3" Type="http://schemas.openxmlformats.org/officeDocument/2006/relationships/image" Target="../media/image52.png"/><Relationship Id="rId7" Type="http://schemas.openxmlformats.org/officeDocument/2006/relationships/image" Target="../media/image11.png"/><Relationship Id="rId12" Type="http://schemas.openxmlformats.org/officeDocument/2006/relationships/image" Target="../media/image64.png"/><Relationship Id="rId17" Type="http://schemas.openxmlformats.org/officeDocument/2006/relationships/image" Target="../media/image67.png"/><Relationship Id="rId2" Type="http://schemas.openxmlformats.org/officeDocument/2006/relationships/image" Target="../media/image54.emf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3.png"/><Relationship Id="rId5" Type="http://schemas.openxmlformats.org/officeDocument/2006/relationships/image" Target="../media/image61.png"/><Relationship Id="rId15" Type="http://schemas.openxmlformats.org/officeDocument/2006/relationships/image" Target="../media/image65.png"/><Relationship Id="rId10" Type="http://schemas.openxmlformats.org/officeDocument/2006/relationships/image" Target="../media/image29.emf"/><Relationship Id="rId4" Type="http://schemas.openxmlformats.org/officeDocument/2006/relationships/image" Target="../media/image21.svg"/><Relationship Id="rId9" Type="http://schemas.openxmlformats.org/officeDocument/2006/relationships/hyperlink" Target="https://aka.ms/acr/tasks" TargetMode="External"/><Relationship Id="rId1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0.png"/><Relationship Id="rId18" Type="http://schemas.openxmlformats.org/officeDocument/2006/relationships/image" Target="../media/image68.png"/><Relationship Id="rId3" Type="http://schemas.openxmlformats.org/officeDocument/2006/relationships/image" Target="../media/image52.png"/><Relationship Id="rId7" Type="http://schemas.openxmlformats.org/officeDocument/2006/relationships/image" Target="../media/image11.png"/><Relationship Id="rId12" Type="http://schemas.openxmlformats.org/officeDocument/2006/relationships/image" Target="../media/image64.png"/><Relationship Id="rId17" Type="http://schemas.openxmlformats.org/officeDocument/2006/relationships/image" Target="../media/image67.png"/><Relationship Id="rId2" Type="http://schemas.openxmlformats.org/officeDocument/2006/relationships/image" Target="../media/image54.emf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3.png"/><Relationship Id="rId5" Type="http://schemas.openxmlformats.org/officeDocument/2006/relationships/image" Target="../media/image61.png"/><Relationship Id="rId15" Type="http://schemas.openxmlformats.org/officeDocument/2006/relationships/image" Target="../media/image65.png"/><Relationship Id="rId10" Type="http://schemas.openxmlformats.org/officeDocument/2006/relationships/image" Target="../media/image29.emf"/><Relationship Id="rId19" Type="http://schemas.openxmlformats.org/officeDocument/2006/relationships/image" Target="../media/image69.png"/><Relationship Id="rId4" Type="http://schemas.openxmlformats.org/officeDocument/2006/relationships/image" Target="../media/image21.svg"/><Relationship Id="rId9" Type="http://schemas.openxmlformats.org/officeDocument/2006/relationships/hyperlink" Target="https://aka.ms/acr/tasks" TargetMode="External"/><Relationship Id="rId1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svg"/><Relationship Id="rId18" Type="http://schemas.openxmlformats.org/officeDocument/2006/relationships/image" Target="../media/image84.png"/><Relationship Id="rId26" Type="http://schemas.openxmlformats.org/officeDocument/2006/relationships/image" Target="../media/image11.png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33.png"/><Relationship Id="rId7" Type="http://schemas.openxmlformats.org/officeDocument/2006/relationships/image" Target="../media/image79.png"/><Relationship Id="rId12" Type="http://schemas.openxmlformats.org/officeDocument/2006/relationships/image" Target="../media/image82.png"/><Relationship Id="rId17" Type="http://schemas.openxmlformats.org/officeDocument/2006/relationships/image" Target="../media/image39.png"/><Relationship Id="rId25" Type="http://schemas.microsoft.com/office/2007/relationships/hdphoto" Target="../media/hdphoto1.wdp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6.png"/><Relationship Id="rId20" Type="http://schemas.openxmlformats.org/officeDocument/2006/relationships/image" Target="../media/image10.png"/><Relationship Id="rId29" Type="http://schemas.openxmlformats.org/officeDocument/2006/relationships/image" Target="../media/image86.png"/><Relationship Id="rId1" Type="http://schemas.openxmlformats.org/officeDocument/2006/relationships/tags" Target="../tags/tag5.xml"/><Relationship Id="rId6" Type="http://schemas.openxmlformats.org/officeDocument/2006/relationships/image" Target="../media/image30.emf"/><Relationship Id="rId11" Type="http://schemas.openxmlformats.org/officeDocument/2006/relationships/image" Target="../media/image38.svg"/><Relationship Id="rId24" Type="http://schemas.openxmlformats.org/officeDocument/2006/relationships/image" Target="../media/image60.png"/><Relationship Id="rId5" Type="http://schemas.openxmlformats.org/officeDocument/2006/relationships/image" Target="../media/image78.emf"/><Relationship Id="rId15" Type="http://schemas.openxmlformats.org/officeDocument/2006/relationships/image" Target="../media/image35.png"/><Relationship Id="rId23" Type="http://schemas.openxmlformats.org/officeDocument/2006/relationships/image" Target="../media/image27.png"/><Relationship Id="rId28" Type="http://schemas.openxmlformats.org/officeDocument/2006/relationships/image" Target="../media/image63.png"/><Relationship Id="rId10" Type="http://schemas.openxmlformats.org/officeDocument/2006/relationships/image" Target="../media/image37.png"/><Relationship Id="rId19" Type="http://schemas.openxmlformats.org/officeDocument/2006/relationships/image" Target="../media/image85.png"/><Relationship Id="rId31" Type="http://schemas.openxmlformats.org/officeDocument/2006/relationships/image" Target="../media/image87.png"/><Relationship Id="rId4" Type="http://schemas.openxmlformats.org/officeDocument/2006/relationships/image" Target="../media/image29.emf"/><Relationship Id="rId9" Type="http://schemas.openxmlformats.org/officeDocument/2006/relationships/image" Target="../media/image81.svg"/><Relationship Id="rId14" Type="http://schemas.openxmlformats.org/officeDocument/2006/relationships/image" Target="../media/image54.emf"/><Relationship Id="rId22" Type="http://schemas.openxmlformats.org/officeDocument/2006/relationships/image" Target="../media/image32.png"/><Relationship Id="rId27" Type="http://schemas.openxmlformats.org/officeDocument/2006/relationships/image" Target="../media/image12.svg"/><Relationship Id="rId30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CR/QuarantinePattern-Spec/blob/master/spec.m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1.svg"/><Relationship Id="rId18" Type="http://schemas.openxmlformats.org/officeDocument/2006/relationships/image" Target="../media/image13.png"/><Relationship Id="rId3" Type="http://schemas.openxmlformats.org/officeDocument/2006/relationships/image" Target="../media/image21.svg"/><Relationship Id="rId7" Type="http://schemas.openxmlformats.org/officeDocument/2006/relationships/image" Target="../media/image30.emf"/><Relationship Id="rId12" Type="http://schemas.openxmlformats.org/officeDocument/2006/relationships/image" Target="../media/image80.png"/><Relationship Id="rId17" Type="http://schemas.openxmlformats.org/officeDocument/2006/relationships/image" Target="../media/image12.svg"/><Relationship Id="rId2" Type="http://schemas.openxmlformats.org/officeDocument/2006/relationships/image" Target="../media/image52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emf"/><Relationship Id="rId11" Type="http://schemas.openxmlformats.org/officeDocument/2006/relationships/image" Target="../media/image38.svg"/><Relationship Id="rId5" Type="http://schemas.openxmlformats.org/officeDocument/2006/relationships/image" Target="../media/image32.png"/><Relationship Id="rId15" Type="http://schemas.openxmlformats.org/officeDocument/2006/relationships/image" Target="../media/image83.svg"/><Relationship Id="rId10" Type="http://schemas.openxmlformats.org/officeDocument/2006/relationships/image" Target="../media/image37.png"/><Relationship Id="rId4" Type="http://schemas.openxmlformats.org/officeDocument/2006/relationships/image" Target="../media/image63.png"/><Relationship Id="rId9" Type="http://schemas.openxmlformats.org/officeDocument/2006/relationships/image" Target="../media/image78.emf"/><Relationship Id="rId1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6" Type="http://schemas.openxmlformats.org/officeDocument/2006/relationships/image" Target="../media/image29.emf"/><Relationship Id="rId11" Type="http://schemas.openxmlformats.org/officeDocument/2006/relationships/image" Target="../media/image10.png"/><Relationship Id="rId5" Type="http://schemas.openxmlformats.org/officeDocument/2006/relationships/image" Target="../media/image89.png"/><Relationship Id="rId10" Type="http://schemas.openxmlformats.org/officeDocument/2006/relationships/image" Target="../media/image63.png"/><Relationship Id="rId4" Type="http://schemas.openxmlformats.org/officeDocument/2006/relationships/image" Target="../media/image88.pn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1.svg"/><Relationship Id="rId7" Type="http://schemas.openxmlformats.org/officeDocument/2006/relationships/image" Target="../media/image9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emf"/><Relationship Id="rId5" Type="http://schemas.openxmlformats.org/officeDocument/2006/relationships/hyperlink" Target="http://aka.ms/acr/vnet" TargetMode="External"/><Relationship Id="rId10" Type="http://schemas.openxmlformats.org/officeDocument/2006/relationships/image" Target="../media/image69.png"/><Relationship Id="rId4" Type="http://schemas.openxmlformats.org/officeDocument/2006/relationships/image" Target="../media/image91.png"/><Relationship Id="rId9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aka.ms/acr/quarantine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stevelasker.blo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tevelasker/presentations" TargetMode="External"/><Relationship Id="rId5" Type="http://schemas.openxmlformats.org/officeDocument/2006/relationships/hyperlink" Target="https://github.com/stevelasker" TargetMode="External"/><Relationship Id="rId10" Type="http://schemas.openxmlformats.org/officeDocument/2006/relationships/image" Target="../media/image4.png"/><Relationship Id="rId4" Type="http://schemas.openxmlformats.org/officeDocument/2006/relationships/hyperlink" Target="mailto:Steve.Lasker@Microsoft.com" TargetMode="Externa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jpeg"/><Relationship Id="rId4" Type="http://schemas.openxmlformats.org/officeDocument/2006/relationships/image" Target="../media/image21.sv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3199B-A74C-426C-B327-5656D3DF5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Securing Container Workloads</a:t>
            </a:r>
            <a:br>
              <a:rPr lang="en-US" b="1" dirty="0"/>
            </a:br>
            <a:r>
              <a:rPr lang="en-US" sz="4900" b="1" dirty="0"/>
              <a:t>Build, Sign, Scan, Push, Deploy &amp; </a:t>
            </a:r>
            <a:r>
              <a:rPr lang="en-US" sz="4900" b="1" dirty="0" err="1"/>
              <a:t>VNets</a:t>
            </a:r>
            <a:endParaRPr lang="en-US" sz="4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B0A50-43C3-47D1-8112-A23A4D7DC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Oh My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53EC4-878F-4E26-8115-28E2D0D0D758}"/>
              </a:ext>
            </a:extLst>
          </p:cNvPr>
          <p:cNvSpPr txBox="1"/>
          <p:nvPr/>
        </p:nvSpPr>
        <p:spPr>
          <a:xfrm>
            <a:off x="517862" y="4838676"/>
            <a:ext cx="315741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Steve Lasker</a:t>
            </a:r>
          </a:p>
          <a:p>
            <a:r>
              <a:rPr lang="en-US" sz="1400" dirty="0"/>
              <a:t>Program Manager</a:t>
            </a:r>
          </a:p>
          <a:p>
            <a:r>
              <a:rPr lang="en-US" sz="1400" dirty="0"/>
              <a:t>Azure Container Registries</a:t>
            </a:r>
          </a:p>
          <a:p>
            <a:r>
              <a:rPr lang="en-US" sz="1100" dirty="0">
                <a:hlinkClick r:id="rId2"/>
              </a:rPr>
              <a:t>Steve.Lasker@Microsoft.com</a:t>
            </a:r>
            <a:endParaRPr lang="en-US" sz="1100" dirty="0"/>
          </a:p>
          <a:p>
            <a:r>
              <a:rPr lang="en-US" sz="1400" dirty="0"/>
              <a:t>@</a:t>
            </a:r>
            <a:r>
              <a:rPr lang="en-US" sz="1400" dirty="0" err="1"/>
              <a:t>SteveLasker</a:t>
            </a:r>
            <a:endParaRPr lang="en-US" sz="1400" dirty="0"/>
          </a:p>
          <a:p>
            <a:r>
              <a:rPr lang="en-US" sz="1400" dirty="0" err="1">
                <a:hlinkClick r:id="rId3"/>
              </a:rPr>
              <a:t>SteveLasker.blog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https://github.com/stevelasker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 descr="Image result for blog logo">
            <a:extLst>
              <a:ext uri="{FF2B5EF4-FFF2-40B4-BE49-F238E27FC236}">
                <a16:creationId xmlns:a16="http://schemas.microsoft.com/office/drawing/2014/main" id="{B9E0C507-80D4-4083-B99F-43B210A39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361868" y="6057511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twitter logo">
            <a:extLst>
              <a:ext uri="{FF2B5EF4-FFF2-40B4-BE49-F238E27FC236}">
                <a16:creationId xmlns:a16="http://schemas.microsoft.com/office/drawing/2014/main" id="{8587980F-5EAA-469C-BD71-053B508ED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5" y="5808418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70A64F2-F7A2-4ACD-907F-833FA1172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9" y="6248337"/>
            <a:ext cx="106505" cy="106505"/>
          </a:xfrm>
          <a:prstGeom prst="rect">
            <a:avLst/>
          </a:prstGeom>
        </p:spPr>
      </p:pic>
      <p:pic>
        <p:nvPicPr>
          <p:cNvPr id="8" name="Picture 6" descr="Image result for email logo">
            <a:extLst>
              <a:ext uri="{FF2B5EF4-FFF2-40B4-BE49-F238E27FC236}">
                <a16:creationId xmlns:a16="http://schemas.microsoft.com/office/drawing/2014/main" id="{C2E52714-B3D9-47CA-B094-ECC473447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419965" y="5612605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57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773E-ACBF-4567-81E9-679FD88D3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Your Base Images Secure?</a:t>
            </a:r>
          </a:p>
        </p:txBody>
      </p:sp>
      <p:sp>
        <p:nvSpPr>
          <p:cNvPr id="84" name="Title 1">
            <a:extLst>
              <a:ext uri="{FF2B5EF4-FFF2-40B4-BE49-F238E27FC236}">
                <a16:creationId xmlns:a16="http://schemas.microsoft.com/office/drawing/2014/main" id="{563680FF-5AE3-4EFA-A018-DA708FDDE8EB}"/>
              </a:ext>
            </a:extLst>
          </p:cNvPr>
          <p:cNvSpPr txBox="1">
            <a:spLocks/>
          </p:cNvSpPr>
          <p:nvPr/>
        </p:nvSpPr>
        <p:spPr>
          <a:xfrm>
            <a:off x="838200" y="357367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Are Your Base </a:t>
            </a:r>
            <a:r>
              <a:rPr lang="en-US" strike="sngStrike" dirty="0">
                <a:solidFill>
                  <a:schemeClr val="bg1">
                    <a:lumMod val="85000"/>
                  </a:schemeClr>
                </a:solidFill>
              </a:rPr>
              <a:t>Images</a:t>
            </a:r>
            <a:r>
              <a:rPr lang="en-US" dirty="0"/>
              <a:t> Artifacts Secure?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4B5A864-2547-4D3A-A7E5-7851B1845B9E}"/>
              </a:ext>
            </a:extLst>
          </p:cNvPr>
          <p:cNvSpPr/>
          <p:nvPr/>
        </p:nvSpPr>
        <p:spPr>
          <a:xfrm>
            <a:off x="7430593" y="2550969"/>
            <a:ext cx="2153784" cy="39736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/>
              <a:t>contoso.azurecr.io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3920E5D-5B07-4781-B3FE-4F697927EABF}"/>
              </a:ext>
            </a:extLst>
          </p:cNvPr>
          <p:cNvSpPr/>
          <p:nvPr/>
        </p:nvSpPr>
        <p:spPr>
          <a:xfrm>
            <a:off x="7637765" y="3135678"/>
            <a:ext cx="1140755" cy="10253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45720" tIns="0" rtlCol="0" anchor="t"/>
          <a:lstStyle/>
          <a:p>
            <a:r>
              <a:rPr lang="en-US" sz="1200" dirty="0"/>
              <a:t>staging-artifacts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194802-A09C-45EE-85AA-EC27DE453188}"/>
              </a:ext>
            </a:extLst>
          </p:cNvPr>
          <p:cNvSpPr/>
          <p:nvPr/>
        </p:nvSpPr>
        <p:spPr>
          <a:xfrm>
            <a:off x="7637765" y="5285064"/>
            <a:ext cx="1140755" cy="6059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45720" tIns="0" rtlCol="0" anchor="t"/>
          <a:lstStyle/>
          <a:p>
            <a:r>
              <a:rPr lang="en-US" sz="1200" dirty="0"/>
              <a:t>departments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D57EF59-C870-43D3-9E7D-C4EE45E960ED}"/>
              </a:ext>
            </a:extLst>
          </p:cNvPr>
          <p:cNvSpPr/>
          <p:nvPr/>
        </p:nvSpPr>
        <p:spPr>
          <a:xfrm>
            <a:off x="7637765" y="5947558"/>
            <a:ext cx="1140755" cy="4491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45720" tIns="0" rtlCol="0" anchor="t"/>
          <a:lstStyle/>
          <a:p>
            <a:r>
              <a:rPr lang="en-US" sz="1200" dirty="0"/>
              <a:t>dev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4F8C057-B75A-4C48-A6D9-F155497A305E}"/>
              </a:ext>
            </a:extLst>
          </p:cNvPr>
          <p:cNvSpPr/>
          <p:nvPr/>
        </p:nvSpPr>
        <p:spPr>
          <a:xfrm>
            <a:off x="7637765" y="4217638"/>
            <a:ext cx="1140755" cy="10253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45720" tIns="0" rtlCol="0" anchor="t"/>
          <a:lstStyle/>
          <a:p>
            <a:r>
              <a:rPr lang="en-US" sz="1200" dirty="0"/>
              <a:t>base-artifacts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9CF15B-2F48-4CF9-BAD9-030F2017D249}"/>
              </a:ext>
            </a:extLst>
          </p:cNvPr>
          <p:cNvSpPr/>
          <p:nvPr/>
        </p:nvSpPr>
        <p:spPr>
          <a:xfrm>
            <a:off x="8564388" y="4607013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java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41F6EEE-4170-4049-8DEB-36843396031B}"/>
              </a:ext>
            </a:extLst>
          </p:cNvPr>
          <p:cNvSpPr/>
          <p:nvPr/>
        </p:nvSpPr>
        <p:spPr>
          <a:xfrm>
            <a:off x="8564388" y="4822097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dotnet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8F1D227-8F14-435C-ACEF-9013C11B8E3D}"/>
              </a:ext>
            </a:extLst>
          </p:cNvPr>
          <p:cNvSpPr/>
          <p:nvPr/>
        </p:nvSpPr>
        <p:spPr>
          <a:xfrm>
            <a:off x="8564388" y="5459382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marketing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9FD760F-FDB6-4E9F-AA6C-E8CCD80DBE0F}"/>
              </a:ext>
            </a:extLst>
          </p:cNvPr>
          <p:cNvSpPr/>
          <p:nvPr/>
        </p:nvSpPr>
        <p:spPr>
          <a:xfrm>
            <a:off x="8564388" y="6081717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falcon-team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46F82B-F828-48F3-9493-7F47ECCDE1A0}"/>
              </a:ext>
            </a:extLst>
          </p:cNvPr>
          <p:cNvSpPr/>
          <p:nvPr/>
        </p:nvSpPr>
        <p:spPr>
          <a:xfrm>
            <a:off x="8564388" y="6295965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warriors-team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A5E329F-DF05-4ED3-9EE1-C9CCBC90D534}"/>
              </a:ext>
            </a:extLst>
          </p:cNvPr>
          <p:cNvSpPr/>
          <p:nvPr/>
        </p:nvSpPr>
        <p:spPr>
          <a:xfrm>
            <a:off x="8564388" y="5675183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warranty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391DA75-723A-4598-8FFB-C13F6ED4420D}"/>
              </a:ext>
            </a:extLst>
          </p:cNvPr>
          <p:cNvSpPr/>
          <p:nvPr/>
        </p:nvSpPr>
        <p:spPr>
          <a:xfrm>
            <a:off x="8564388" y="5037181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/>
              <a:t>wordpress</a:t>
            </a:r>
            <a:endParaRPr lang="en-US" sz="12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8381B6C-F08D-4F8D-ADBE-43339AC6B6C7}"/>
              </a:ext>
            </a:extLst>
          </p:cNvPr>
          <p:cNvSpPr/>
          <p:nvPr/>
        </p:nvSpPr>
        <p:spPr>
          <a:xfrm>
            <a:off x="8564388" y="3305639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node</a:t>
            </a:r>
          </a:p>
        </p:txBody>
      </p:sp>
      <p:pic>
        <p:nvPicPr>
          <p:cNvPr id="66" name="Node-base">
            <a:extLst>
              <a:ext uri="{FF2B5EF4-FFF2-40B4-BE49-F238E27FC236}">
                <a16:creationId xmlns:a16="http://schemas.microsoft.com/office/drawing/2014/main" id="{F05DA910-D76A-4DA1-A873-67E174C8CA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8675892" y="4415304"/>
            <a:ext cx="195941" cy="142757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70BCC10-0B68-455E-B74A-CC30AC0B8302}"/>
              </a:ext>
            </a:extLst>
          </p:cNvPr>
          <p:cNvSpPr/>
          <p:nvPr/>
        </p:nvSpPr>
        <p:spPr>
          <a:xfrm>
            <a:off x="8564388" y="3525053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java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756FF88-C8DD-41C4-ABC5-76238C4034E9}"/>
              </a:ext>
            </a:extLst>
          </p:cNvPr>
          <p:cNvSpPr/>
          <p:nvPr/>
        </p:nvSpPr>
        <p:spPr>
          <a:xfrm>
            <a:off x="8564388" y="3740137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dotnet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72FAD56-A2E2-4094-9FF1-FBE3BE9E19F3}"/>
              </a:ext>
            </a:extLst>
          </p:cNvPr>
          <p:cNvSpPr/>
          <p:nvPr/>
        </p:nvSpPr>
        <p:spPr>
          <a:xfrm>
            <a:off x="8564388" y="3955221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/>
              <a:t>wordpress</a:t>
            </a:r>
            <a:endParaRPr lang="en-US" sz="1200" dirty="0"/>
          </a:p>
        </p:txBody>
      </p:sp>
      <p:grpSp>
        <p:nvGrpSpPr>
          <p:cNvPr id="10" name="MCR">
            <a:extLst>
              <a:ext uri="{FF2B5EF4-FFF2-40B4-BE49-F238E27FC236}">
                <a16:creationId xmlns:a16="http://schemas.microsoft.com/office/drawing/2014/main" id="{A60230CC-F2C5-4BAD-8188-0BB44658C109}"/>
              </a:ext>
            </a:extLst>
          </p:cNvPr>
          <p:cNvGrpSpPr/>
          <p:nvPr/>
        </p:nvGrpSpPr>
        <p:grpSpPr>
          <a:xfrm>
            <a:off x="3866983" y="3386772"/>
            <a:ext cx="789823" cy="553580"/>
            <a:chOff x="2693602" y="4255008"/>
            <a:chExt cx="789935" cy="55366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645DD7-A301-411B-A1A4-D4919A53C187}"/>
                </a:ext>
              </a:extLst>
            </p:cNvPr>
            <p:cNvSpPr txBox="1"/>
            <p:nvPr/>
          </p:nvSpPr>
          <p:spPr>
            <a:xfrm>
              <a:off x="2693602" y="4608585"/>
              <a:ext cx="789935" cy="2000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914201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</a:rPr>
                <a:t>MCR</a:t>
              </a:r>
            </a:p>
          </p:txBody>
        </p:sp>
        <p:pic>
          <p:nvPicPr>
            <p:cNvPr id="14" name="MCR" descr="C:\Users\steve\AppData\Local\Temp\SNAGHTML3c2ca0f.PNG">
              <a:extLst>
                <a:ext uri="{FF2B5EF4-FFF2-40B4-BE49-F238E27FC236}">
                  <a16:creationId xmlns:a16="http://schemas.microsoft.com/office/drawing/2014/main" id="{9DD3B6FD-99D1-47BE-A283-B1A06D7B75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8373" y="4255008"/>
              <a:ext cx="439154" cy="403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2348B9-9501-46EC-9CCB-780F2951E826}"/>
              </a:ext>
            </a:extLst>
          </p:cNvPr>
          <p:cNvGrpSpPr/>
          <p:nvPr/>
        </p:nvGrpSpPr>
        <p:grpSpPr>
          <a:xfrm>
            <a:off x="6629400" y="1718962"/>
            <a:ext cx="1066517" cy="921400"/>
            <a:chOff x="4709527" y="3746417"/>
            <a:chExt cx="1066517" cy="9214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8630FBA-EEE2-4ABC-8872-599E8FFBE8F9}"/>
                </a:ext>
              </a:extLst>
            </p:cNvPr>
            <p:cNvSpPr/>
            <p:nvPr/>
          </p:nvSpPr>
          <p:spPr>
            <a:xfrm>
              <a:off x="4709527" y="4175374"/>
              <a:ext cx="106651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b="1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Private Registry</a:t>
              </a:r>
            </a:p>
            <a:p>
              <a:pPr algn="ctr" defTabSz="895848">
                <a:defRPr/>
              </a:pP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ecr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gcr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dtr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harbor,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jfrog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…</a:t>
              </a:r>
            </a:p>
          </p:txBody>
        </p:sp>
        <p:pic>
          <p:nvPicPr>
            <p:cNvPr id="20" name="ACR">
              <a:extLst>
                <a:ext uri="{FF2B5EF4-FFF2-40B4-BE49-F238E27FC236}">
                  <a16:creationId xmlns:a16="http://schemas.microsoft.com/office/drawing/2014/main" id="{AA09A782-184C-4ABE-A309-1F5033335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41752" y="3746417"/>
              <a:ext cx="554543" cy="554543"/>
            </a:xfrm>
            <a:prstGeom prst="rect">
              <a:avLst/>
            </a:prstGeom>
          </p:spPr>
        </p:pic>
      </p:grpSp>
      <p:pic>
        <p:nvPicPr>
          <p:cNvPr id="22" name="Quay" descr="Image result for quay registry icon">
            <a:extLst>
              <a:ext uri="{FF2B5EF4-FFF2-40B4-BE49-F238E27FC236}">
                <a16:creationId xmlns:a16="http://schemas.microsoft.com/office/drawing/2014/main" id="{51584B5D-6503-4303-A7D6-D2267CAB4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695" y="5513163"/>
            <a:ext cx="516399" cy="14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itHub" descr="A close up of a logo&#10;&#10;Description automatically generated">
            <a:extLst>
              <a:ext uri="{FF2B5EF4-FFF2-40B4-BE49-F238E27FC236}">
                <a16:creationId xmlns:a16="http://schemas.microsoft.com/office/drawing/2014/main" id="{BB7B73A2-14B1-4604-81DE-BEB41B7E44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516" y="5874391"/>
            <a:ext cx="506756" cy="50675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E3B3F59-7A20-470A-824D-D7DC528D9C52}"/>
              </a:ext>
            </a:extLst>
          </p:cNvPr>
          <p:cNvSpPr/>
          <p:nvPr/>
        </p:nvSpPr>
        <p:spPr>
          <a:xfrm>
            <a:off x="3703949" y="1690688"/>
            <a:ext cx="1257300" cy="49577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Public Registries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24CBBF-2B91-40D8-BF83-29C2F7DA2367}"/>
              </a:ext>
            </a:extLst>
          </p:cNvPr>
          <p:cNvSpPr/>
          <p:nvPr/>
        </p:nvSpPr>
        <p:spPr>
          <a:xfrm>
            <a:off x="6629400" y="1690688"/>
            <a:ext cx="4918769" cy="49577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Your Environment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aws</a:t>
            </a:r>
            <a:r>
              <a:rPr lang="en-US" sz="1400" dirty="0">
                <a:solidFill>
                  <a:sysClr val="windowText" lastClr="000000"/>
                </a:solidFill>
              </a:rPr>
              <a:t>, azure, google, on-prem, …</a:t>
            </a:r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74125E94-C72E-4525-A7C2-C937D83B9A18}"/>
              </a:ext>
            </a:extLst>
          </p:cNvPr>
          <p:cNvSpPr/>
          <p:nvPr/>
        </p:nvSpPr>
        <p:spPr>
          <a:xfrm>
            <a:off x="5098055" y="3199028"/>
            <a:ext cx="1405705" cy="72425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Public Internet</a:t>
            </a:r>
          </a:p>
        </p:txBody>
      </p:sp>
      <p:sp>
        <p:nvSpPr>
          <p:cNvPr id="37" name="Lightning Bolt 36">
            <a:extLst>
              <a:ext uri="{FF2B5EF4-FFF2-40B4-BE49-F238E27FC236}">
                <a16:creationId xmlns:a16="http://schemas.microsoft.com/office/drawing/2014/main" id="{10BC598C-9F20-4CE3-B929-145F79F6A704}"/>
              </a:ext>
            </a:extLst>
          </p:cNvPr>
          <p:cNvSpPr/>
          <p:nvPr/>
        </p:nvSpPr>
        <p:spPr>
          <a:xfrm flipH="1">
            <a:off x="5902816" y="3555691"/>
            <a:ext cx="377127" cy="57355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8E7B714-63A8-4091-A909-AF8A3F4C52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1314" y="2753270"/>
            <a:ext cx="637674" cy="4857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0C4C490-EA7B-4A3B-AD68-636A8BA00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70552" y="3186116"/>
            <a:ext cx="637674" cy="48576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FF08EB9-C2D9-4862-AEAC-43A41CD58F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0058" y="3399178"/>
            <a:ext cx="637674" cy="48576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31EF5EC-2B7C-479E-A7A2-605341A018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8988" y="3923284"/>
            <a:ext cx="485393" cy="485768"/>
          </a:xfrm>
          <a:prstGeom prst="rect">
            <a:avLst/>
          </a:prstGeom>
        </p:spPr>
      </p:pic>
      <p:pic>
        <p:nvPicPr>
          <p:cNvPr id="67" name="Node-Hub">
            <a:extLst>
              <a:ext uri="{FF2B5EF4-FFF2-40B4-BE49-F238E27FC236}">
                <a16:creationId xmlns:a16="http://schemas.microsoft.com/office/drawing/2014/main" id="{28701133-CF32-41F6-9847-3A49FC274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4163924" y="2749711"/>
            <a:ext cx="195941" cy="142757"/>
          </a:xfrm>
          <a:prstGeom prst="rect">
            <a:avLst/>
          </a:prstGeom>
        </p:spPr>
      </p:pic>
      <p:pic>
        <p:nvPicPr>
          <p:cNvPr id="42" name="code" descr="A picture containing plate, dishware, tableware, object&#10;&#10;Description automatically generated">
            <a:extLst>
              <a:ext uri="{FF2B5EF4-FFF2-40B4-BE49-F238E27FC236}">
                <a16:creationId xmlns:a16="http://schemas.microsoft.com/office/drawing/2014/main" id="{14C5332B-3A04-4AB9-8457-6801DCE5A9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404" y="7057792"/>
            <a:ext cx="283717" cy="283717"/>
          </a:xfrm>
          <a:prstGeom prst="rect">
            <a:avLst/>
          </a:prstGeom>
        </p:spPr>
      </p:pic>
      <p:pic>
        <p:nvPicPr>
          <p:cNvPr id="71" name="marketing-image">
            <a:extLst>
              <a:ext uri="{FF2B5EF4-FFF2-40B4-BE49-F238E27FC236}">
                <a16:creationId xmlns:a16="http://schemas.microsoft.com/office/drawing/2014/main" id="{D3D0A573-82C8-43B2-94D4-367C13266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6816803" y="3808795"/>
            <a:ext cx="195941" cy="142757"/>
          </a:xfrm>
          <a:prstGeom prst="rect">
            <a:avLst/>
          </a:prstGeom>
        </p:spPr>
      </p:pic>
      <p:pic>
        <p:nvPicPr>
          <p:cNvPr id="78" name="SecurityScanning" descr="Image result for azure security center logo">
            <a:extLst>
              <a:ext uri="{FF2B5EF4-FFF2-40B4-BE49-F238E27FC236}">
                <a16:creationId xmlns:a16="http://schemas.microsoft.com/office/drawing/2014/main" id="{715163B9-D260-47DA-9AEE-29890FD2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501" y="2613745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Docker Hub">
            <a:extLst>
              <a:ext uri="{FF2B5EF4-FFF2-40B4-BE49-F238E27FC236}">
                <a16:creationId xmlns:a16="http://schemas.microsoft.com/office/drawing/2014/main" id="{13501FA0-238E-4DAE-A873-AF57E1C3EFE1}"/>
              </a:ext>
            </a:extLst>
          </p:cNvPr>
          <p:cNvGrpSpPr/>
          <p:nvPr/>
        </p:nvGrpSpPr>
        <p:grpSpPr>
          <a:xfrm>
            <a:off x="3865278" y="2550969"/>
            <a:ext cx="793232" cy="617613"/>
            <a:chOff x="8081204" y="5137617"/>
            <a:chExt cx="1358036" cy="1057369"/>
          </a:xfrm>
        </p:grpSpPr>
        <p:pic>
          <p:nvPicPr>
            <p:cNvPr id="7" name="Docker Hub" descr="Image result for docker hub logo">
              <a:extLst>
                <a:ext uri="{FF2B5EF4-FFF2-40B4-BE49-F238E27FC236}">
                  <a16:creationId xmlns:a16="http://schemas.microsoft.com/office/drawing/2014/main" id="{EC9D1828-2ADC-4ED8-B78D-97244066E8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8280189" y="5137617"/>
              <a:ext cx="1070675" cy="887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0BA746-2DA2-48AF-B240-C748D44EADFE}"/>
                </a:ext>
              </a:extLst>
            </p:cNvPr>
            <p:cNvSpPr txBox="1"/>
            <p:nvPr/>
          </p:nvSpPr>
          <p:spPr>
            <a:xfrm>
              <a:off x="8081204" y="5795130"/>
              <a:ext cx="1358036" cy="399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1"/>
              <a:r>
                <a:rPr lang="en-US" sz="900" dirty="0">
                  <a:solidFill>
                    <a:sysClr val="windowText" lastClr="000000"/>
                  </a:solidFill>
                  <a:latin typeface="Calibri" panose="020F0502020204030204"/>
                </a:rPr>
                <a:t>Docker Hub</a:t>
              </a:r>
            </a:p>
          </p:txBody>
        </p:sp>
      </p:grpSp>
      <p:pic>
        <p:nvPicPr>
          <p:cNvPr id="18" name="ACR Build">
            <a:extLst>
              <a:ext uri="{FF2B5EF4-FFF2-40B4-BE49-F238E27FC236}">
                <a16:creationId xmlns:a16="http://schemas.microsoft.com/office/drawing/2014/main" id="{0111DB08-A988-4DF7-8D81-B20DFC00A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2895" y="3494892"/>
            <a:ext cx="497937" cy="497937"/>
          </a:xfrm>
          <a:prstGeom prst="rect">
            <a:avLst/>
          </a:prstGeom>
        </p:spPr>
      </p:pic>
      <p:pic>
        <p:nvPicPr>
          <p:cNvPr id="69" name="Redhat" descr="A close up of a logo&#10;&#10;Description automatically generated">
            <a:extLst>
              <a:ext uri="{FF2B5EF4-FFF2-40B4-BE49-F238E27FC236}">
                <a16:creationId xmlns:a16="http://schemas.microsoft.com/office/drawing/2014/main" id="{1261AF9A-33F0-4EE4-83F2-765A8F74CD2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5" t="27708" r="13421" b="13191"/>
          <a:stretch/>
        </p:blipFill>
        <p:spPr>
          <a:xfrm>
            <a:off x="4023562" y="4158542"/>
            <a:ext cx="476665" cy="47397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A0B0483-E0D6-4B0A-8C19-ACD423486407}"/>
              </a:ext>
            </a:extLst>
          </p:cNvPr>
          <p:cNvSpPr/>
          <p:nvPr/>
        </p:nvSpPr>
        <p:spPr>
          <a:xfrm>
            <a:off x="8564388" y="4387599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node</a:t>
            </a:r>
          </a:p>
        </p:txBody>
      </p:sp>
      <p:pic>
        <p:nvPicPr>
          <p:cNvPr id="72" name="Node-staging">
            <a:extLst>
              <a:ext uri="{FF2B5EF4-FFF2-40B4-BE49-F238E27FC236}">
                <a16:creationId xmlns:a16="http://schemas.microsoft.com/office/drawing/2014/main" id="{54FF4F93-55E0-48DE-9727-426C0366EA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8675892" y="3340721"/>
            <a:ext cx="195941" cy="142757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FC331311-8836-4513-A720-7584C7369F0F}"/>
              </a:ext>
            </a:extLst>
          </p:cNvPr>
          <p:cNvSpPr/>
          <p:nvPr/>
        </p:nvSpPr>
        <p:spPr>
          <a:xfrm>
            <a:off x="259574" y="315815"/>
            <a:ext cx="6318562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Buffer base artifacts in your secured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Scan, test, validate base artifacts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Automate all of this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protected and available, when things outside your control aren’t secured or available</a:t>
            </a:r>
          </a:p>
        </p:txBody>
      </p:sp>
      <p:pic>
        <p:nvPicPr>
          <p:cNvPr id="85" name="Twistlock" descr="Related image">
            <a:extLst>
              <a:ext uri="{FF2B5EF4-FFF2-40B4-BE49-F238E27FC236}">
                <a16:creationId xmlns:a16="http://schemas.microsoft.com/office/drawing/2014/main" id="{F73DD1B0-0D8E-4E02-AE85-64D32B2DD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407" y="2459815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FAD6A4D-B433-42FC-9545-68C4C7627F0D}"/>
              </a:ext>
            </a:extLst>
          </p:cNvPr>
          <p:cNvSpPr/>
          <p:nvPr/>
        </p:nvSpPr>
        <p:spPr>
          <a:xfrm>
            <a:off x="6598249" y="3923284"/>
            <a:ext cx="5940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48"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ACR Tasks</a:t>
            </a:r>
            <a:endParaRPr lang="en-US" sz="800" kern="0" dirty="0">
              <a:solidFill>
                <a:sysClr val="windowText" lastClr="000000"/>
              </a:solidFill>
              <a:latin typeface="Calibri" panose="020F0502020204030204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6" name="Windows" descr="Related image">
            <a:extLst>
              <a:ext uri="{FF2B5EF4-FFF2-40B4-BE49-F238E27FC236}">
                <a16:creationId xmlns:a16="http://schemas.microsoft.com/office/drawing/2014/main" id="{CAA7EA81-2757-46C7-82F8-9B5C6420A5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1376552" y="2634930"/>
            <a:ext cx="438603" cy="43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Linux" descr="Image result for linux icon">
            <a:extLst>
              <a:ext uri="{FF2B5EF4-FFF2-40B4-BE49-F238E27FC236}">
                <a16:creationId xmlns:a16="http://schemas.microsoft.com/office/drawing/2014/main" id="{CBB0680E-FFA9-46E2-882D-EE422FD71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98" y="2641115"/>
            <a:ext cx="420511" cy="42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IoT">
            <a:extLst>
              <a:ext uri="{FF2B5EF4-FFF2-40B4-BE49-F238E27FC236}">
                <a16:creationId xmlns:a16="http://schemas.microsoft.com/office/drawing/2014/main" id="{2CF06430-2D9F-41CE-A802-8BAB7B464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 bwMode="auto">
          <a:xfrm>
            <a:off x="1376500" y="2632016"/>
            <a:ext cx="438707" cy="4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.NET">
            <a:extLst>
              <a:ext uri="{FF2B5EF4-FFF2-40B4-BE49-F238E27FC236}">
                <a16:creationId xmlns:a16="http://schemas.microsoft.com/office/drawing/2014/main" id="{F3D99E7D-7B44-4D92-87AB-11394C6409B5}"/>
              </a:ext>
            </a:extLst>
          </p:cNvPr>
          <p:cNvSpPr/>
          <p:nvPr/>
        </p:nvSpPr>
        <p:spPr>
          <a:xfrm>
            <a:off x="1283953" y="2666729"/>
            <a:ext cx="699580" cy="374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25"/>
            <a:r>
              <a:rPr lang="en-US" b="1" dirty="0">
                <a:solidFill>
                  <a:srgbClr val="1A1A1A"/>
                </a:solidFill>
                <a:latin typeface="Segoe UI"/>
              </a:rPr>
              <a:t>.NET</a:t>
            </a:r>
          </a:p>
        </p:txBody>
      </p:sp>
      <p:pic>
        <p:nvPicPr>
          <p:cNvPr id="60" name="Java" descr="Image result for java icon">
            <a:extLst>
              <a:ext uri="{FF2B5EF4-FFF2-40B4-BE49-F238E27FC236}">
                <a16:creationId xmlns:a16="http://schemas.microsoft.com/office/drawing/2014/main" id="{6738CD48-13D4-4C3D-A9DD-B814F7E86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687" y="2512202"/>
            <a:ext cx="678332" cy="67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gcr" descr="Image result for google container registry logo">
            <a:extLst>
              <a:ext uri="{FF2B5EF4-FFF2-40B4-BE49-F238E27FC236}">
                <a16:creationId xmlns:a16="http://schemas.microsoft.com/office/drawing/2014/main" id="{EECD5E59-A09D-486A-8E39-0B91892F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553" y="4850705"/>
            <a:ext cx="444268" cy="4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8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4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0.21706 0.01019 " pathEditMode="relative" rAng="0" ptsTypes="AA">
                                      <p:cBhvr>
                                        <p:cTn id="54" dur="1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50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0.00394 L 0.21042 0.10995 " pathEditMode="relative" rAng="0" ptsTypes="AA">
                                      <p:cBhvr>
                                        <p:cTn id="62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530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0.20937 0.12662 " pathEditMode="relative" rAng="0" ptsTypes="AA">
                                      <p:cBhvr>
                                        <p:cTn id="71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6319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0.20443 0.02176 " pathEditMode="relative" rAng="0" ptsTypes="AA">
                                      <p:cBhvr>
                                        <p:cTn id="80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1" y="1088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0.21342 0.10348 " pathEditMode="relative" rAng="0" ptsTypes="AA">
                                      <p:cBhvr>
                                        <p:cTn id="89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516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C 0.05664 0.16852 0.36289 0.08472 0.4349 0.08357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5" y="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3.7037E-6 C -0.09101 -3.7037E-6 -0.10729 0.15486 0.06198 0.15672 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7824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37" presetClass="path" presetSubtype="0" accel="50000" decel="50000" fill="hold" nodeType="click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45833E-6 3.33333E-6 C -0.08854 3.33333E-6 -0.0793 -0.08542 -0.15482 -0.08635 " pathEditMode="relative" rAng="0" ptsTypes="AA">
                                      <p:cBhvr>
                                        <p:cTn id="161" dur="1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7" y="-4329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-0.00104 -0.48704 " pathEditMode="relative" rAng="0" ptsTypes="AA">
                                      <p:cBhvr>
                                        <p:cTn id="16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C 0.00208 0.17083 0.13737 0.24398 0.21458 0.24213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1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4" presetClass="exit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4" presetClass="exit" presetSubtype="5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4" presetClass="exit" presetSubtype="5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4" presetClass="exit" presetSubtype="5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4" presetClass="exit" presetSubtype="5" fill="hold" grpId="2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vertical)">
                                      <p:cBhvr>
                                        <p:cTn id="1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4" presetClass="exit" presetSubtype="5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4" presetClass="exit" presetSubtype="5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4" presetClass="exit" presetSubtype="5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9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73" grpId="0" animBg="1"/>
      <p:bldP spid="53" grpId="0" animBg="1"/>
      <p:bldP spid="44" grpId="0" animBg="1"/>
      <p:bldP spid="45" grpId="0" animBg="1"/>
      <p:bldP spid="54" grpId="0" animBg="1"/>
      <p:bldP spid="74" grpId="0" animBg="1"/>
      <p:bldP spid="75" grpId="0" animBg="1"/>
      <p:bldP spid="76" grpId="0" animBg="1"/>
      <p:bldP spid="77" grpId="0" animBg="1"/>
      <p:bldP spid="31" grpId="0" animBg="1"/>
      <p:bldP spid="32" grpId="0" animBg="1"/>
      <p:bldP spid="32" grpId="1" animBg="1"/>
      <p:bldP spid="32" grpId="2" animBg="1"/>
      <p:bldP spid="37" grpId="0" animBg="1"/>
      <p:bldP spid="37" grpId="1" animBg="1"/>
      <p:bldP spid="43" grpId="0" animBg="1"/>
      <p:bldP spid="83" grpId="0" animBg="1"/>
      <p:bldP spid="55" grpId="0"/>
      <p:bldP spid="59" grpId="0"/>
      <p:bldP spid="59" grpId="1"/>
      <p:bldP spid="59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773E-ACBF-4567-81E9-679FD88D3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1823104" cy="1143000"/>
          </a:xfrm>
        </p:spPr>
        <p:txBody>
          <a:bodyPr/>
          <a:lstStyle/>
          <a:p>
            <a:r>
              <a:rPr lang="en-US" sz="5400" dirty="0"/>
              <a:t>Automating Base Image Updates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DA38D535-0ADF-4C78-BA22-5153B9C153C4}"/>
              </a:ext>
            </a:extLst>
          </p:cNvPr>
          <p:cNvSpPr/>
          <p:nvPr/>
        </p:nvSpPr>
        <p:spPr>
          <a:xfrm>
            <a:off x="6393136" y="2550970"/>
            <a:ext cx="2153784" cy="397363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demo42.azurecr.io</a:t>
            </a:r>
          </a:p>
        </p:txBody>
      </p:sp>
      <p:sp>
        <p:nvSpPr>
          <p:cNvPr id="336" name="staging-artifacts">
            <a:extLst>
              <a:ext uri="{FF2B5EF4-FFF2-40B4-BE49-F238E27FC236}">
                <a16:creationId xmlns:a16="http://schemas.microsoft.com/office/drawing/2014/main" id="{15A8AEDB-861A-4F91-A75D-71B8237D3174}"/>
              </a:ext>
            </a:extLst>
          </p:cNvPr>
          <p:cNvSpPr/>
          <p:nvPr/>
        </p:nvSpPr>
        <p:spPr>
          <a:xfrm>
            <a:off x="6600308" y="3135677"/>
            <a:ext cx="1140755" cy="1025387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Task </a:t>
            </a:r>
            <a:b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Image Validation</a:t>
            </a:r>
          </a:p>
        </p:txBody>
      </p:sp>
      <p:sp>
        <p:nvSpPr>
          <p:cNvPr id="339" name="base-artifacts">
            <a:extLst>
              <a:ext uri="{FF2B5EF4-FFF2-40B4-BE49-F238E27FC236}">
                <a16:creationId xmlns:a16="http://schemas.microsoft.com/office/drawing/2014/main" id="{8106CCE9-3912-458D-871C-F14FE62EF589}"/>
              </a:ext>
            </a:extLst>
          </p:cNvPr>
          <p:cNvSpPr/>
          <p:nvPr/>
        </p:nvSpPr>
        <p:spPr>
          <a:xfrm>
            <a:off x="6600308" y="4217637"/>
            <a:ext cx="1140755" cy="1025387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base-artifacts</a:t>
            </a:r>
          </a:p>
        </p:txBody>
      </p:sp>
      <p:sp>
        <p:nvSpPr>
          <p:cNvPr id="340" name="base-java-repo">
            <a:extLst>
              <a:ext uri="{FF2B5EF4-FFF2-40B4-BE49-F238E27FC236}">
                <a16:creationId xmlns:a16="http://schemas.microsoft.com/office/drawing/2014/main" id="{EF240E03-8AEB-4258-B899-8CC4DE5F2883}"/>
              </a:ext>
            </a:extLst>
          </p:cNvPr>
          <p:cNvSpPr/>
          <p:nvPr/>
        </p:nvSpPr>
        <p:spPr>
          <a:xfrm>
            <a:off x="7526932" y="4607014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</p:txBody>
      </p:sp>
      <p:sp>
        <p:nvSpPr>
          <p:cNvPr id="341" name="base-dotnet-repo">
            <a:extLst>
              <a:ext uri="{FF2B5EF4-FFF2-40B4-BE49-F238E27FC236}">
                <a16:creationId xmlns:a16="http://schemas.microsoft.com/office/drawing/2014/main" id="{BB235F0F-DEB6-4397-85CF-3495DF592EE9}"/>
              </a:ext>
            </a:extLst>
          </p:cNvPr>
          <p:cNvSpPr/>
          <p:nvPr/>
        </p:nvSpPr>
        <p:spPr>
          <a:xfrm>
            <a:off x="7526932" y="4822098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dotnet</a:t>
            </a:r>
          </a:p>
        </p:txBody>
      </p:sp>
      <p:sp>
        <p:nvSpPr>
          <p:cNvPr id="346" name="base-wordpress-repo">
            <a:extLst>
              <a:ext uri="{FF2B5EF4-FFF2-40B4-BE49-F238E27FC236}">
                <a16:creationId xmlns:a16="http://schemas.microsoft.com/office/drawing/2014/main" id="{CDC3BB19-DFB5-4EA6-958B-A192DBF40879}"/>
              </a:ext>
            </a:extLst>
          </p:cNvPr>
          <p:cNvSpPr/>
          <p:nvPr/>
        </p:nvSpPr>
        <p:spPr>
          <a:xfrm>
            <a:off x="7526932" y="5037182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wordpress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7" name="staging-node-repo">
            <a:extLst>
              <a:ext uri="{FF2B5EF4-FFF2-40B4-BE49-F238E27FC236}">
                <a16:creationId xmlns:a16="http://schemas.microsoft.com/office/drawing/2014/main" id="{931A8DD3-D180-422F-9B5D-D46068EFAD9C}"/>
              </a:ext>
            </a:extLst>
          </p:cNvPr>
          <p:cNvSpPr/>
          <p:nvPr/>
        </p:nvSpPr>
        <p:spPr>
          <a:xfrm>
            <a:off x="7526932" y="3305639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pic>
        <p:nvPicPr>
          <p:cNvPr id="348" name="Node-base">
            <a:extLst>
              <a:ext uri="{FF2B5EF4-FFF2-40B4-BE49-F238E27FC236}">
                <a16:creationId xmlns:a16="http://schemas.microsoft.com/office/drawing/2014/main" id="{8C20B955-00C9-4F73-B832-ADA7F34E2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7638435" y="4415304"/>
            <a:ext cx="195941" cy="142757"/>
          </a:xfrm>
          <a:prstGeom prst="rect">
            <a:avLst/>
          </a:prstGeom>
        </p:spPr>
      </p:pic>
      <p:sp>
        <p:nvSpPr>
          <p:cNvPr id="349" name="staging-java-repo">
            <a:extLst>
              <a:ext uri="{FF2B5EF4-FFF2-40B4-BE49-F238E27FC236}">
                <a16:creationId xmlns:a16="http://schemas.microsoft.com/office/drawing/2014/main" id="{B1764A5A-809B-4FA2-A704-9873C03A0A2A}"/>
              </a:ext>
            </a:extLst>
          </p:cNvPr>
          <p:cNvSpPr/>
          <p:nvPr/>
        </p:nvSpPr>
        <p:spPr>
          <a:xfrm>
            <a:off x="7526932" y="3525054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</p:txBody>
      </p:sp>
      <p:sp>
        <p:nvSpPr>
          <p:cNvPr id="350" name="staging-dotnet-repo">
            <a:extLst>
              <a:ext uri="{FF2B5EF4-FFF2-40B4-BE49-F238E27FC236}">
                <a16:creationId xmlns:a16="http://schemas.microsoft.com/office/drawing/2014/main" id="{7E6E4AC1-C202-4494-AEF4-0F365FC3F4FB}"/>
              </a:ext>
            </a:extLst>
          </p:cNvPr>
          <p:cNvSpPr/>
          <p:nvPr/>
        </p:nvSpPr>
        <p:spPr>
          <a:xfrm>
            <a:off x="7526932" y="3740138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dotnet</a:t>
            </a:r>
          </a:p>
        </p:txBody>
      </p:sp>
      <p:sp>
        <p:nvSpPr>
          <p:cNvPr id="351" name="staging-wordpress-repo">
            <a:extLst>
              <a:ext uri="{FF2B5EF4-FFF2-40B4-BE49-F238E27FC236}">
                <a16:creationId xmlns:a16="http://schemas.microsoft.com/office/drawing/2014/main" id="{A030F892-DA33-4915-AB5E-C2E7A5862E49}"/>
              </a:ext>
            </a:extLst>
          </p:cNvPr>
          <p:cNvSpPr/>
          <p:nvPr/>
        </p:nvSpPr>
        <p:spPr>
          <a:xfrm>
            <a:off x="7526932" y="3955222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wordpress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CB27701-BCBE-423B-8CA8-1B780EB834C0}"/>
              </a:ext>
            </a:extLst>
          </p:cNvPr>
          <p:cNvSpPr/>
          <p:nvPr/>
        </p:nvSpPr>
        <p:spPr>
          <a:xfrm>
            <a:off x="5591943" y="2147923"/>
            <a:ext cx="10665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Private Registry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5148973C-6BA9-4A90-BCF7-9091E9D7B7F5}"/>
              </a:ext>
            </a:extLst>
          </p:cNvPr>
          <p:cNvSpPr/>
          <p:nvPr/>
        </p:nvSpPr>
        <p:spPr>
          <a:xfrm>
            <a:off x="5591944" y="1690688"/>
            <a:ext cx="4918769" cy="4957763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Environment</a:t>
            </a:r>
          </a:p>
        </p:txBody>
      </p:sp>
      <p:sp>
        <p:nvSpPr>
          <p:cNvPr id="362" name="Cloud 361">
            <a:extLst>
              <a:ext uri="{FF2B5EF4-FFF2-40B4-BE49-F238E27FC236}">
                <a16:creationId xmlns:a16="http://schemas.microsoft.com/office/drawing/2014/main" id="{36E3987D-659A-47F7-8B1F-F84A50FCEFEC}"/>
              </a:ext>
            </a:extLst>
          </p:cNvPr>
          <p:cNvSpPr/>
          <p:nvPr/>
        </p:nvSpPr>
        <p:spPr>
          <a:xfrm>
            <a:off x="4060600" y="3199028"/>
            <a:ext cx="1405705" cy="724256"/>
          </a:xfrm>
          <a:prstGeom prst="clou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Internet</a:t>
            </a:r>
          </a:p>
        </p:txBody>
      </p:sp>
      <p:pic>
        <p:nvPicPr>
          <p:cNvPr id="364" name="Picture 363">
            <a:extLst>
              <a:ext uri="{FF2B5EF4-FFF2-40B4-BE49-F238E27FC236}">
                <a16:creationId xmlns:a16="http://schemas.microsoft.com/office/drawing/2014/main" id="{80690642-E743-4E64-B042-46C106085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856" y="2753271"/>
            <a:ext cx="637675" cy="485768"/>
          </a:xfrm>
          <a:prstGeom prst="rect">
            <a:avLst/>
          </a:prstGeom>
        </p:spPr>
      </p:pic>
      <p:pic>
        <p:nvPicPr>
          <p:cNvPr id="365" name="Picture 364">
            <a:extLst>
              <a:ext uri="{FF2B5EF4-FFF2-40B4-BE49-F238E27FC236}">
                <a16:creationId xmlns:a16="http://schemas.microsoft.com/office/drawing/2014/main" id="{32065604-F744-44E1-96DC-D949BE81B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095" y="3186116"/>
            <a:ext cx="637675" cy="485768"/>
          </a:xfrm>
          <a:prstGeom prst="rect">
            <a:avLst/>
          </a:prstGeom>
        </p:spPr>
      </p:pic>
      <p:pic>
        <p:nvPicPr>
          <p:cNvPr id="366" name="Picture 365">
            <a:extLst>
              <a:ext uri="{FF2B5EF4-FFF2-40B4-BE49-F238E27FC236}">
                <a16:creationId xmlns:a16="http://schemas.microsoft.com/office/drawing/2014/main" id="{1F7431A9-001C-43A7-8FC8-BECD60F97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600" y="3399179"/>
            <a:ext cx="637675" cy="485768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97667E8F-AE31-479C-8C15-487F49D3F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532" y="3923284"/>
            <a:ext cx="485393" cy="485768"/>
          </a:xfrm>
          <a:prstGeom prst="rect">
            <a:avLst/>
          </a:prstGeom>
        </p:spPr>
      </p:pic>
      <p:pic>
        <p:nvPicPr>
          <p:cNvPr id="369" name="marketing-image">
            <a:extLst>
              <a:ext uri="{FF2B5EF4-FFF2-40B4-BE49-F238E27FC236}">
                <a16:creationId xmlns:a16="http://schemas.microsoft.com/office/drawing/2014/main" id="{1B994889-7285-4C58-B2C9-D83CEF4081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5779347" y="3808796"/>
            <a:ext cx="195941" cy="142757"/>
          </a:xfrm>
          <a:prstGeom prst="rect">
            <a:avLst/>
          </a:prstGeom>
        </p:spPr>
      </p:pic>
      <p:pic>
        <p:nvPicPr>
          <p:cNvPr id="374" name="ACR Tasks">
            <a:extLst>
              <a:ext uri="{FF2B5EF4-FFF2-40B4-BE49-F238E27FC236}">
                <a16:creationId xmlns:a16="http://schemas.microsoft.com/office/drawing/2014/main" id="{B1108E4D-239C-4F65-8E28-734A1CA80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40" y="3494893"/>
            <a:ext cx="497937" cy="497937"/>
          </a:xfrm>
          <a:prstGeom prst="rect">
            <a:avLst/>
          </a:prstGeom>
        </p:spPr>
      </p:pic>
      <p:sp>
        <p:nvSpPr>
          <p:cNvPr id="376" name="base-node-repo">
            <a:extLst>
              <a:ext uri="{FF2B5EF4-FFF2-40B4-BE49-F238E27FC236}">
                <a16:creationId xmlns:a16="http://schemas.microsoft.com/office/drawing/2014/main" id="{C6D85281-84B3-437F-9569-16D398AC53BC}"/>
              </a:ext>
            </a:extLst>
          </p:cNvPr>
          <p:cNvSpPr/>
          <p:nvPr/>
        </p:nvSpPr>
        <p:spPr>
          <a:xfrm>
            <a:off x="7526932" y="4387599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pic>
        <p:nvPicPr>
          <p:cNvPr id="377" name="Node-staging">
            <a:extLst>
              <a:ext uri="{FF2B5EF4-FFF2-40B4-BE49-F238E27FC236}">
                <a16:creationId xmlns:a16="http://schemas.microsoft.com/office/drawing/2014/main" id="{8A1ABB34-B330-4B1D-9DF1-23B42BC81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7668736" y="3751298"/>
            <a:ext cx="195941" cy="142757"/>
          </a:xfrm>
          <a:prstGeom prst="rect">
            <a:avLst/>
          </a:prstGeom>
        </p:spPr>
      </p:pic>
      <p:sp>
        <p:nvSpPr>
          <p:cNvPr id="380" name="ACR Tasks-text">
            <a:extLst>
              <a:ext uri="{FF2B5EF4-FFF2-40B4-BE49-F238E27FC236}">
                <a16:creationId xmlns:a16="http://schemas.microsoft.com/office/drawing/2014/main" id="{29512B3F-E37A-4F12-9E26-6C19D3519104}"/>
              </a:ext>
            </a:extLst>
          </p:cNvPr>
          <p:cNvSpPr/>
          <p:nvPr/>
        </p:nvSpPr>
        <p:spPr>
          <a:xfrm>
            <a:off x="5560793" y="3923284"/>
            <a:ext cx="5940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ACR Tasks</a:t>
            </a:r>
            <a:endParaRPr lang="en-US" sz="800" kern="0" dirty="0">
              <a:solidFill>
                <a:sysClr val="windowText" lastClr="000000"/>
              </a:solidFill>
              <a:latin typeface="Calibri" panose="020F0502020204030204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unit-test" descr="A close up of a sign&#10;&#10;Description automatically generated">
            <a:extLst>
              <a:ext uri="{FF2B5EF4-FFF2-40B4-BE49-F238E27FC236}">
                <a16:creationId xmlns:a16="http://schemas.microsoft.com/office/drawing/2014/main" id="{F54BA7D8-AEFD-493B-9F3E-2336585CAD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2912415"/>
            <a:ext cx="326624" cy="326624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450CCA53-5373-48FB-9475-EAE889C3E213}"/>
              </a:ext>
            </a:extLst>
          </p:cNvPr>
          <p:cNvGrpSpPr/>
          <p:nvPr/>
        </p:nvGrpSpPr>
        <p:grpSpPr>
          <a:xfrm>
            <a:off x="5879976" y="1756434"/>
            <a:ext cx="433971" cy="445876"/>
            <a:chOff x="4933802" y="2331706"/>
            <a:chExt cx="2647884" cy="2720525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7B3664F-E5A1-497C-8EDA-AEE6C1F81A92}"/>
                </a:ext>
              </a:extLst>
            </p:cNvPr>
            <p:cNvSpPr/>
            <p:nvPr/>
          </p:nvSpPr>
          <p:spPr>
            <a:xfrm>
              <a:off x="4933802" y="2331706"/>
              <a:ext cx="2143996" cy="1520275"/>
            </a:xfrm>
            <a:custGeom>
              <a:avLst/>
              <a:gdLst>
                <a:gd name="connsiteX0" fmla="*/ 1566412 w 1677471"/>
                <a:gd name="connsiteY0" fmla="*/ 562433 h 1189469"/>
                <a:gd name="connsiteX1" fmla="*/ 1352021 w 1677471"/>
                <a:gd name="connsiteY1" fmla="*/ 454271 h 1189469"/>
                <a:gd name="connsiteX2" fmla="*/ 859499 w 1677471"/>
                <a:gd name="connsiteY2" fmla="*/ 379 h 1189469"/>
                <a:gd name="connsiteX3" fmla="*/ 392086 w 1677471"/>
                <a:gd name="connsiteY3" fmla="*/ 318103 h 1189469"/>
                <a:gd name="connsiteX4" fmla="*/ 0 w 1677471"/>
                <a:gd name="connsiteY4" fmla="*/ 750750 h 1189469"/>
                <a:gd name="connsiteX5" fmla="*/ 472242 w 1677471"/>
                <a:gd name="connsiteY5" fmla="*/ 1189191 h 1189469"/>
                <a:gd name="connsiteX6" fmla="*/ 513768 w 1677471"/>
                <a:gd name="connsiteY6" fmla="*/ 1189191 h 1189469"/>
                <a:gd name="connsiteX7" fmla="*/ 1278625 w 1677471"/>
                <a:gd name="connsiteY7" fmla="*/ 1189191 h 1189469"/>
                <a:gd name="connsiteX8" fmla="*/ 1298906 w 1677471"/>
                <a:gd name="connsiteY8" fmla="*/ 1189191 h 1189469"/>
                <a:gd name="connsiteX9" fmla="*/ 1677471 w 1677471"/>
                <a:gd name="connsiteY9" fmla="*/ 821248 h 1189469"/>
                <a:gd name="connsiteX10" fmla="*/ 1567378 w 1677471"/>
                <a:gd name="connsiteY10" fmla="*/ 567261 h 118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7471" h="1189469">
                  <a:moveTo>
                    <a:pt x="1566412" y="562433"/>
                  </a:moveTo>
                  <a:cubicBezTo>
                    <a:pt x="1507542" y="505517"/>
                    <a:pt x="1432785" y="467801"/>
                    <a:pt x="1352021" y="454271"/>
                  </a:cubicBezTo>
                  <a:cubicBezTo>
                    <a:pt x="1341040" y="193069"/>
                    <a:pt x="1120729" y="-9968"/>
                    <a:pt x="859499" y="379"/>
                  </a:cubicBezTo>
                  <a:cubicBezTo>
                    <a:pt x="652126" y="-3402"/>
                    <a:pt x="464869" y="123886"/>
                    <a:pt x="392086" y="318103"/>
                  </a:cubicBezTo>
                  <a:cubicBezTo>
                    <a:pt x="172070" y="344911"/>
                    <a:pt x="5089" y="529165"/>
                    <a:pt x="0" y="750750"/>
                  </a:cubicBezTo>
                  <a:cubicBezTo>
                    <a:pt x="9948" y="1001946"/>
                    <a:pt x="220999" y="1197892"/>
                    <a:pt x="472242" y="1189191"/>
                  </a:cubicBezTo>
                  <a:lnTo>
                    <a:pt x="513768" y="1189191"/>
                  </a:lnTo>
                  <a:lnTo>
                    <a:pt x="1278625" y="1189191"/>
                  </a:lnTo>
                  <a:lnTo>
                    <a:pt x="1298906" y="1189191"/>
                  </a:lnTo>
                  <a:cubicBezTo>
                    <a:pt x="1502288" y="1185347"/>
                    <a:pt x="1667843" y="1024437"/>
                    <a:pt x="1677471" y="821248"/>
                  </a:cubicBezTo>
                  <a:cubicBezTo>
                    <a:pt x="1676718" y="725162"/>
                    <a:pt x="1636988" y="633500"/>
                    <a:pt x="1567378" y="567261"/>
                  </a:cubicBezTo>
                </a:path>
              </a:pathLst>
            </a:custGeom>
            <a:solidFill>
              <a:srgbClr val="0078D4"/>
            </a:solidFill>
            <a:ln w="96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36B05AB4-FCEA-4845-AA50-B228B012A6DE}"/>
                </a:ext>
              </a:extLst>
            </p:cNvPr>
            <p:cNvGrpSpPr/>
            <p:nvPr/>
          </p:nvGrpSpPr>
          <p:grpSpPr>
            <a:xfrm>
              <a:off x="5500516" y="2863487"/>
              <a:ext cx="2081170" cy="2188744"/>
              <a:chOff x="3380872" y="2137210"/>
              <a:chExt cx="971523" cy="1021741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0DFCD835-B952-42DF-B4D6-5D5263E9A659}"/>
                  </a:ext>
                </a:extLst>
              </p:cNvPr>
              <p:cNvSpPr/>
              <p:nvPr/>
            </p:nvSpPr>
            <p:spPr>
              <a:xfrm>
                <a:off x="3587538" y="2137210"/>
                <a:ext cx="764857" cy="575574"/>
              </a:xfrm>
              <a:custGeom>
                <a:avLst/>
                <a:gdLst>
                  <a:gd name="connsiteX0" fmla="*/ 0 w 764857"/>
                  <a:gd name="connsiteY0" fmla="*/ 0 h 575574"/>
                  <a:gd name="connsiteX1" fmla="*/ 966 w 764857"/>
                  <a:gd name="connsiteY1" fmla="*/ 413332 h 575574"/>
                  <a:gd name="connsiteX2" fmla="*/ 764857 w 764857"/>
                  <a:gd name="connsiteY2" fmla="*/ 575574 h 575574"/>
                  <a:gd name="connsiteX3" fmla="*/ 764857 w 764857"/>
                  <a:gd name="connsiteY3" fmla="*/ 287787 h 575574"/>
                  <a:gd name="connsiteX4" fmla="*/ 0 w 764857"/>
                  <a:gd name="connsiteY4" fmla="*/ 0 h 575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4857" h="575574">
                    <a:moveTo>
                      <a:pt x="0" y="0"/>
                    </a:moveTo>
                    <a:lnTo>
                      <a:pt x="966" y="413332"/>
                    </a:lnTo>
                    <a:lnTo>
                      <a:pt x="764857" y="575574"/>
                    </a:lnTo>
                    <a:lnTo>
                      <a:pt x="764857" y="287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43314627-3E4D-4197-816F-322C0E4EE9B6}"/>
                  </a:ext>
                </a:extLst>
              </p:cNvPr>
              <p:cNvSpPr/>
              <p:nvPr/>
            </p:nvSpPr>
            <p:spPr>
              <a:xfrm>
                <a:off x="3380872" y="2137210"/>
                <a:ext cx="207631" cy="509904"/>
              </a:xfrm>
              <a:custGeom>
                <a:avLst/>
                <a:gdLst>
                  <a:gd name="connsiteX0" fmla="*/ 206666 w 207631"/>
                  <a:gd name="connsiteY0" fmla="*/ 0 h 509904"/>
                  <a:gd name="connsiteX1" fmla="*/ 0 w 207631"/>
                  <a:gd name="connsiteY1" fmla="*/ 125545 h 509904"/>
                  <a:gd name="connsiteX2" fmla="*/ 0 w 207631"/>
                  <a:gd name="connsiteY2" fmla="*/ 509905 h 509904"/>
                  <a:gd name="connsiteX3" fmla="*/ 207632 w 207631"/>
                  <a:gd name="connsiteY3" fmla="*/ 413332 h 50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631" h="509904">
                    <a:moveTo>
                      <a:pt x="206666" y="0"/>
                    </a:moveTo>
                    <a:lnTo>
                      <a:pt x="0" y="125545"/>
                    </a:lnTo>
                    <a:lnTo>
                      <a:pt x="0" y="509905"/>
                    </a:lnTo>
                    <a:lnTo>
                      <a:pt x="207632" y="413332"/>
                    </a:lnTo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82FC5E8-B960-4CB1-A98B-A117B000B47E}"/>
                  </a:ext>
                </a:extLst>
              </p:cNvPr>
              <p:cNvSpPr/>
              <p:nvPr/>
            </p:nvSpPr>
            <p:spPr>
              <a:xfrm>
                <a:off x="3936167" y="2326493"/>
                <a:ext cx="69532" cy="249158"/>
              </a:xfrm>
              <a:custGeom>
                <a:avLst/>
                <a:gdLst>
                  <a:gd name="connsiteX0" fmla="*/ 0 w 69532"/>
                  <a:gd name="connsiteY0" fmla="*/ 229843 h 249158"/>
                  <a:gd name="connsiteX1" fmla="*/ 69532 w 69532"/>
                  <a:gd name="connsiteY1" fmla="*/ 249158 h 249158"/>
                  <a:gd name="connsiteX2" fmla="*/ 69532 w 69532"/>
                  <a:gd name="connsiteY2" fmla="*/ 24143 h 249158"/>
                  <a:gd name="connsiteX3" fmla="*/ 0 w 69532"/>
                  <a:gd name="connsiteY3" fmla="*/ 0 h 249158"/>
                  <a:gd name="connsiteX4" fmla="*/ 0 w 69532"/>
                  <a:gd name="connsiteY4" fmla="*/ 229843 h 2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49158">
                    <a:moveTo>
                      <a:pt x="0" y="229843"/>
                    </a:moveTo>
                    <a:lnTo>
                      <a:pt x="69532" y="249158"/>
                    </a:lnTo>
                    <a:lnTo>
                      <a:pt x="69532" y="24143"/>
                    </a:lnTo>
                    <a:lnTo>
                      <a:pt x="0" y="0"/>
                    </a:lnTo>
                    <a:lnTo>
                      <a:pt x="0" y="2298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D749EFA-D099-475D-9935-85AE1FF05293}"/>
                  </a:ext>
                </a:extLst>
              </p:cNvPr>
              <p:cNvSpPr/>
              <p:nvPr/>
            </p:nvSpPr>
            <p:spPr>
              <a:xfrm>
                <a:off x="3797102" y="2279172"/>
                <a:ext cx="69532" cy="259781"/>
              </a:xfrm>
              <a:custGeom>
                <a:avLst/>
                <a:gdLst>
                  <a:gd name="connsiteX0" fmla="*/ 69533 w 69532"/>
                  <a:gd name="connsiteY0" fmla="*/ 25109 h 259781"/>
                  <a:gd name="connsiteX1" fmla="*/ 0 w 69532"/>
                  <a:gd name="connsiteY1" fmla="*/ 0 h 259781"/>
                  <a:gd name="connsiteX2" fmla="*/ 0 w 69532"/>
                  <a:gd name="connsiteY2" fmla="*/ 240467 h 259781"/>
                  <a:gd name="connsiteX3" fmla="*/ 69533 w 69532"/>
                  <a:gd name="connsiteY3" fmla="*/ 259781 h 259781"/>
                  <a:gd name="connsiteX4" fmla="*/ 69533 w 69532"/>
                  <a:gd name="connsiteY4" fmla="*/ 25109 h 25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59781">
                    <a:moveTo>
                      <a:pt x="69533" y="25109"/>
                    </a:moveTo>
                    <a:lnTo>
                      <a:pt x="0" y="0"/>
                    </a:lnTo>
                    <a:lnTo>
                      <a:pt x="0" y="240467"/>
                    </a:lnTo>
                    <a:lnTo>
                      <a:pt x="69533" y="259781"/>
                    </a:lnTo>
                    <a:lnTo>
                      <a:pt x="69533" y="25109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00DF2E6-E94D-48E9-821D-ABFFDB1B03D3}"/>
                  </a:ext>
                </a:extLst>
              </p:cNvPr>
              <p:cNvSpPr/>
              <p:nvPr/>
            </p:nvSpPr>
            <p:spPr>
              <a:xfrm>
                <a:off x="4075232" y="2374779"/>
                <a:ext cx="69532" cy="237569"/>
              </a:xfrm>
              <a:custGeom>
                <a:avLst/>
                <a:gdLst>
                  <a:gd name="connsiteX0" fmla="*/ 0 w 69532"/>
                  <a:gd name="connsiteY0" fmla="*/ 219220 h 237569"/>
                  <a:gd name="connsiteX1" fmla="*/ 67601 w 69532"/>
                  <a:gd name="connsiteY1" fmla="*/ 237569 h 237569"/>
                  <a:gd name="connsiteX2" fmla="*/ 69533 w 69532"/>
                  <a:gd name="connsiteY2" fmla="*/ 23177 h 237569"/>
                  <a:gd name="connsiteX3" fmla="*/ 0 w 69532"/>
                  <a:gd name="connsiteY3" fmla="*/ 0 h 237569"/>
                  <a:gd name="connsiteX4" fmla="*/ 0 w 69532"/>
                  <a:gd name="connsiteY4" fmla="*/ 219220 h 23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37569">
                    <a:moveTo>
                      <a:pt x="0" y="219220"/>
                    </a:moveTo>
                    <a:lnTo>
                      <a:pt x="67601" y="237569"/>
                    </a:lnTo>
                    <a:lnTo>
                      <a:pt x="69533" y="23177"/>
                    </a:lnTo>
                    <a:lnTo>
                      <a:pt x="0" y="0"/>
                    </a:lnTo>
                    <a:lnTo>
                      <a:pt x="0" y="219220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E603ABD-4BA8-44C3-8CDB-F8D00B3CD9F7}"/>
                  </a:ext>
                </a:extLst>
              </p:cNvPr>
              <p:cNvSpPr/>
              <p:nvPr/>
            </p:nvSpPr>
            <p:spPr>
              <a:xfrm>
                <a:off x="3659002" y="2233783"/>
                <a:ext cx="69532" cy="267506"/>
              </a:xfrm>
              <a:custGeom>
                <a:avLst/>
                <a:gdLst>
                  <a:gd name="connsiteX0" fmla="*/ 0 w 69532"/>
                  <a:gd name="connsiteY0" fmla="*/ 250124 h 267506"/>
                  <a:gd name="connsiteX1" fmla="*/ 69532 w 69532"/>
                  <a:gd name="connsiteY1" fmla="*/ 267507 h 267506"/>
                  <a:gd name="connsiteX2" fmla="*/ 69532 w 69532"/>
                  <a:gd name="connsiteY2" fmla="*/ 23178 h 267506"/>
                  <a:gd name="connsiteX3" fmla="*/ 0 w 69532"/>
                  <a:gd name="connsiteY3" fmla="*/ 0 h 267506"/>
                  <a:gd name="connsiteX4" fmla="*/ 0 w 69532"/>
                  <a:gd name="connsiteY4" fmla="*/ 250124 h 26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7506">
                    <a:moveTo>
                      <a:pt x="0" y="250124"/>
                    </a:moveTo>
                    <a:lnTo>
                      <a:pt x="69532" y="267507"/>
                    </a:lnTo>
                    <a:lnTo>
                      <a:pt x="69532" y="23178"/>
                    </a:lnTo>
                    <a:lnTo>
                      <a:pt x="0" y="0"/>
                    </a:lnTo>
                    <a:lnTo>
                      <a:pt x="0" y="25012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0FBDA99-A3C9-4406-89E7-B357041CD70D}"/>
                  </a:ext>
                </a:extLst>
              </p:cNvPr>
              <p:cNvSpPr/>
              <p:nvPr/>
            </p:nvSpPr>
            <p:spPr>
              <a:xfrm>
                <a:off x="4213331" y="2421134"/>
                <a:ext cx="69532" cy="228877"/>
              </a:xfrm>
              <a:custGeom>
                <a:avLst/>
                <a:gdLst>
                  <a:gd name="connsiteX0" fmla="*/ 69533 w 69532"/>
                  <a:gd name="connsiteY0" fmla="*/ 24143 h 228877"/>
                  <a:gd name="connsiteX1" fmla="*/ 0 w 69532"/>
                  <a:gd name="connsiteY1" fmla="*/ 0 h 228877"/>
                  <a:gd name="connsiteX2" fmla="*/ 0 w 69532"/>
                  <a:gd name="connsiteY2" fmla="*/ 209563 h 228877"/>
                  <a:gd name="connsiteX3" fmla="*/ 69533 w 69532"/>
                  <a:gd name="connsiteY3" fmla="*/ 228878 h 228877"/>
                  <a:gd name="connsiteX4" fmla="*/ 69533 w 69532"/>
                  <a:gd name="connsiteY4" fmla="*/ 24143 h 228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28877">
                    <a:moveTo>
                      <a:pt x="69533" y="24143"/>
                    </a:moveTo>
                    <a:lnTo>
                      <a:pt x="0" y="0"/>
                    </a:lnTo>
                    <a:lnTo>
                      <a:pt x="0" y="209563"/>
                    </a:lnTo>
                    <a:lnTo>
                      <a:pt x="69533" y="228878"/>
                    </a:lnTo>
                    <a:lnTo>
                      <a:pt x="69533" y="241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E0CB9FB-18A3-4186-8442-43831A99A009}"/>
                  </a:ext>
                </a:extLst>
              </p:cNvPr>
              <p:cNvSpPr/>
              <p:nvPr/>
            </p:nvSpPr>
            <p:spPr>
              <a:xfrm>
                <a:off x="3416604" y="2232817"/>
                <a:ext cx="103332" cy="331245"/>
              </a:xfrm>
              <a:custGeom>
                <a:avLst/>
                <a:gdLst>
                  <a:gd name="connsiteX0" fmla="*/ 34766 w 103332"/>
                  <a:gd name="connsiteY0" fmla="*/ 310965 h 331245"/>
                  <a:gd name="connsiteX1" fmla="*/ 0 w 103332"/>
                  <a:gd name="connsiteY1" fmla="*/ 331245 h 331245"/>
                  <a:gd name="connsiteX2" fmla="*/ 0 w 103332"/>
                  <a:gd name="connsiteY2" fmla="*/ 57944 h 331245"/>
                  <a:gd name="connsiteX3" fmla="*/ 34766 w 103332"/>
                  <a:gd name="connsiteY3" fmla="*/ 39595 h 331245"/>
                  <a:gd name="connsiteX4" fmla="*/ 103333 w 103332"/>
                  <a:gd name="connsiteY4" fmla="*/ 0 h 331245"/>
                  <a:gd name="connsiteX5" fmla="*/ 67601 w 103332"/>
                  <a:gd name="connsiteY5" fmla="*/ 23177 h 331245"/>
                  <a:gd name="connsiteX6" fmla="*/ 67601 w 103332"/>
                  <a:gd name="connsiteY6" fmla="*/ 288753 h 331245"/>
                  <a:gd name="connsiteX7" fmla="*/ 103333 w 103332"/>
                  <a:gd name="connsiteY7" fmla="*/ 269438 h 33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332" h="331245">
                    <a:moveTo>
                      <a:pt x="34766" y="310965"/>
                    </a:moveTo>
                    <a:lnTo>
                      <a:pt x="0" y="331245"/>
                    </a:lnTo>
                    <a:lnTo>
                      <a:pt x="0" y="57944"/>
                    </a:lnTo>
                    <a:lnTo>
                      <a:pt x="34766" y="39595"/>
                    </a:lnTo>
                    <a:close/>
                    <a:moveTo>
                      <a:pt x="103333" y="0"/>
                    </a:moveTo>
                    <a:lnTo>
                      <a:pt x="67601" y="23177"/>
                    </a:lnTo>
                    <a:lnTo>
                      <a:pt x="67601" y="288753"/>
                    </a:lnTo>
                    <a:lnTo>
                      <a:pt x="103333" y="269438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5D43437-6860-49D8-8F1B-542DC05B2BA0}"/>
                  </a:ext>
                </a:extLst>
              </p:cNvPr>
              <p:cNvSpPr/>
              <p:nvPr/>
            </p:nvSpPr>
            <p:spPr>
              <a:xfrm>
                <a:off x="3380872" y="2550542"/>
                <a:ext cx="971523" cy="233706"/>
              </a:xfrm>
              <a:custGeom>
                <a:avLst/>
                <a:gdLst>
                  <a:gd name="connsiteX0" fmla="*/ 971523 w 971523"/>
                  <a:gd name="connsiteY0" fmla="*/ 162242 h 233706"/>
                  <a:gd name="connsiteX1" fmla="*/ 762926 w 971523"/>
                  <a:gd name="connsiteY1" fmla="*/ 233706 h 233706"/>
                  <a:gd name="connsiteX2" fmla="*/ 0 w 971523"/>
                  <a:gd name="connsiteY2" fmla="*/ 96573 h 233706"/>
                  <a:gd name="connsiteX3" fmla="*/ 207632 w 971523"/>
                  <a:gd name="connsiteY3" fmla="*/ 0 h 233706"/>
                  <a:gd name="connsiteX4" fmla="*/ 971523 w 971523"/>
                  <a:gd name="connsiteY4" fmla="*/ 162242 h 233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1523" h="233706">
                    <a:moveTo>
                      <a:pt x="971523" y="162242"/>
                    </a:moveTo>
                    <a:lnTo>
                      <a:pt x="762926" y="233706"/>
                    </a:lnTo>
                    <a:lnTo>
                      <a:pt x="0" y="96573"/>
                    </a:lnTo>
                    <a:lnTo>
                      <a:pt x="207632" y="0"/>
                    </a:lnTo>
                    <a:lnTo>
                      <a:pt x="971523" y="162242"/>
                    </a:lnTo>
                    <a:close/>
                  </a:path>
                </a:pathLst>
              </a:custGeom>
              <a:solidFill>
                <a:srgbClr val="333132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84F1EE5-B0E9-437E-B615-239F80E0656C}"/>
                  </a:ext>
                </a:extLst>
              </p:cNvPr>
              <p:cNvSpPr/>
              <p:nvPr/>
            </p:nvSpPr>
            <p:spPr>
              <a:xfrm>
                <a:off x="3584641" y="2613314"/>
                <a:ext cx="767754" cy="539842"/>
              </a:xfrm>
              <a:custGeom>
                <a:avLst/>
                <a:gdLst>
                  <a:gd name="connsiteX0" fmla="*/ 767754 w 767754"/>
                  <a:gd name="connsiteY0" fmla="*/ 394017 h 539842"/>
                  <a:gd name="connsiteX1" fmla="*/ 0 w 767754"/>
                  <a:gd name="connsiteY1" fmla="*/ 539842 h 539842"/>
                  <a:gd name="connsiteX2" fmla="*/ 3863 w 767754"/>
                  <a:gd name="connsiteY2" fmla="*/ 0 h 539842"/>
                  <a:gd name="connsiteX3" fmla="*/ 767754 w 767754"/>
                  <a:gd name="connsiteY3" fmla="*/ 141962 h 539842"/>
                  <a:gd name="connsiteX4" fmla="*/ 767754 w 767754"/>
                  <a:gd name="connsiteY4" fmla="*/ 394017 h 53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7754" h="539842">
                    <a:moveTo>
                      <a:pt x="767754" y="394017"/>
                    </a:moveTo>
                    <a:lnTo>
                      <a:pt x="0" y="539842"/>
                    </a:lnTo>
                    <a:lnTo>
                      <a:pt x="3863" y="0"/>
                    </a:lnTo>
                    <a:lnTo>
                      <a:pt x="767754" y="141962"/>
                    </a:lnTo>
                    <a:lnTo>
                      <a:pt x="767754" y="394017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07135D9C-EC35-4B49-B84A-A2D131315FF5}"/>
                  </a:ext>
                </a:extLst>
              </p:cNvPr>
              <p:cNvSpPr/>
              <p:nvPr/>
            </p:nvSpPr>
            <p:spPr>
              <a:xfrm>
                <a:off x="3659002" y="2721476"/>
                <a:ext cx="69532" cy="342833"/>
              </a:xfrm>
              <a:custGeom>
                <a:avLst/>
                <a:gdLst>
                  <a:gd name="connsiteX0" fmla="*/ 0 w 69532"/>
                  <a:gd name="connsiteY0" fmla="*/ 342834 h 342833"/>
                  <a:gd name="connsiteX1" fmla="*/ 0 w 69532"/>
                  <a:gd name="connsiteY1" fmla="*/ 0 h 342833"/>
                  <a:gd name="connsiteX2" fmla="*/ 69532 w 69532"/>
                  <a:gd name="connsiteY2" fmla="*/ 8691 h 342833"/>
                  <a:gd name="connsiteX3" fmla="*/ 69532 w 69532"/>
                  <a:gd name="connsiteY3" fmla="*/ 331245 h 342833"/>
                  <a:gd name="connsiteX4" fmla="*/ 0 w 69532"/>
                  <a:gd name="connsiteY4" fmla="*/ 342834 h 3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342833">
                    <a:moveTo>
                      <a:pt x="0" y="342834"/>
                    </a:moveTo>
                    <a:lnTo>
                      <a:pt x="0" y="0"/>
                    </a:lnTo>
                    <a:lnTo>
                      <a:pt x="69532" y="8691"/>
                    </a:lnTo>
                    <a:lnTo>
                      <a:pt x="69532" y="331245"/>
                    </a:lnTo>
                    <a:lnTo>
                      <a:pt x="0" y="34283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7C2273B-889F-420B-AE86-C20CB920FE3E}"/>
                  </a:ext>
                </a:extLst>
              </p:cNvPr>
              <p:cNvSpPr/>
              <p:nvPr/>
            </p:nvSpPr>
            <p:spPr>
              <a:xfrm>
                <a:off x="3797102" y="2738859"/>
                <a:ext cx="69532" cy="303238"/>
              </a:xfrm>
              <a:custGeom>
                <a:avLst/>
                <a:gdLst>
                  <a:gd name="connsiteX0" fmla="*/ 69533 w 69532"/>
                  <a:gd name="connsiteY0" fmla="*/ 290684 h 303238"/>
                  <a:gd name="connsiteX1" fmla="*/ 0 w 69532"/>
                  <a:gd name="connsiteY1" fmla="*/ 303239 h 303238"/>
                  <a:gd name="connsiteX2" fmla="*/ 0 w 69532"/>
                  <a:gd name="connsiteY2" fmla="*/ 0 h 303238"/>
                  <a:gd name="connsiteX3" fmla="*/ 69533 w 69532"/>
                  <a:gd name="connsiteY3" fmla="*/ 10623 h 303238"/>
                  <a:gd name="connsiteX4" fmla="*/ 69533 w 69532"/>
                  <a:gd name="connsiteY4" fmla="*/ 290684 h 303238"/>
                  <a:gd name="connsiteX5" fmla="*/ 69533 w 69532"/>
                  <a:gd name="connsiteY5" fmla="*/ 290684 h 30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532" h="303238">
                    <a:moveTo>
                      <a:pt x="69533" y="290684"/>
                    </a:moveTo>
                    <a:lnTo>
                      <a:pt x="0" y="303239"/>
                    </a:lnTo>
                    <a:lnTo>
                      <a:pt x="0" y="0"/>
                    </a:lnTo>
                    <a:lnTo>
                      <a:pt x="69533" y="10623"/>
                    </a:lnTo>
                    <a:lnTo>
                      <a:pt x="69533" y="290684"/>
                    </a:lnTo>
                    <a:lnTo>
                      <a:pt x="69533" y="29068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FC9BC35-70F9-4390-B9C8-4174A49CABAC}"/>
                  </a:ext>
                </a:extLst>
              </p:cNvPr>
              <p:cNvSpPr/>
              <p:nvPr/>
            </p:nvSpPr>
            <p:spPr>
              <a:xfrm>
                <a:off x="3936167" y="2756242"/>
                <a:ext cx="69532" cy="262678"/>
              </a:xfrm>
              <a:custGeom>
                <a:avLst/>
                <a:gdLst>
                  <a:gd name="connsiteX0" fmla="*/ 0 w 69532"/>
                  <a:gd name="connsiteY0" fmla="*/ 262678 h 262678"/>
                  <a:gd name="connsiteX1" fmla="*/ 0 w 69532"/>
                  <a:gd name="connsiteY1" fmla="*/ 0 h 262678"/>
                  <a:gd name="connsiteX2" fmla="*/ 69532 w 69532"/>
                  <a:gd name="connsiteY2" fmla="*/ 8692 h 262678"/>
                  <a:gd name="connsiteX3" fmla="*/ 69532 w 69532"/>
                  <a:gd name="connsiteY3" fmla="*/ 250124 h 262678"/>
                  <a:gd name="connsiteX4" fmla="*/ 0 w 69532"/>
                  <a:gd name="connsiteY4" fmla="*/ 262678 h 26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2678">
                    <a:moveTo>
                      <a:pt x="0" y="262678"/>
                    </a:moveTo>
                    <a:lnTo>
                      <a:pt x="0" y="0"/>
                    </a:lnTo>
                    <a:lnTo>
                      <a:pt x="69532" y="8692"/>
                    </a:lnTo>
                    <a:lnTo>
                      <a:pt x="69532" y="250124"/>
                    </a:lnTo>
                    <a:lnTo>
                      <a:pt x="0" y="262678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641A9E65-C944-4132-B9C2-2FFE91C1C10F}"/>
                  </a:ext>
                </a:extLst>
              </p:cNvPr>
              <p:cNvSpPr/>
              <p:nvPr/>
            </p:nvSpPr>
            <p:spPr>
              <a:xfrm>
                <a:off x="4075232" y="2773625"/>
                <a:ext cx="68566" cy="221151"/>
              </a:xfrm>
              <a:custGeom>
                <a:avLst/>
                <a:gdLst>
                  <a:gd name="connsiteX0" fmla="*/ 68567 w 68566"/>
                  <a:gd name="connsiteY0" fmla="*/ 208597 h 221151"/>
                  <a:gd name="connsiteX1" fmla="*/ 0 w 68566"/>
                  <a:gd name="connsiteY1" fmla="*/ 221152 h 221151"/>
                  <a:gd name="connsiteX2" fmla="*/ 0 w 68566"/>
                  <a:gd name="connsiteY2" fmla="*/ 0 h 221151"/>
                  <a:gd name="connsiteX3" fmla="*/ 68567 w 68566"/>
                  <a:gd name="connsiteY3" fmla="*/ 10623 h 221151"/>
                  <a:gd name="connsiteX4" fmla="*/ 68567 w 68566"/>
                  <a:gd name="connsiteY4" fmla="*/ 208597 h 221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66" h="221151">
                    <a:moveTo>
                      <a:pt x="68567" y="208597"/>
                    </a:moveTo>
                    <a:lnTo>
                      <a:pt x="0" y="221152"/>
                    </a:lnTo>
                    <a:lnTo>
                      <a:pt x="0" y="0"/>
                    </a:lnTo>
                    <a:lnTo>
                      <a:pt x="68567" y="10623"/>
                    </a:lnTo>
                    <a:lnTo>
                      <a:pt x="68567" y="208597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5D3575B-65B5-4F78-8906-272D7255AE66}"/>
                  </a:ext>
                </a:extLst>
              </p:cNvPr>
              <p:cNvSpPr/>
              <p:nvPr/>
            </p:nvSpPr>
            <p:spPr>
              <a:xfrm>
                <a:off x="4213331" y="2791008"/>
                <a:ext cx="71464" cy="181557"/>
              </a:xfrm>
              <a:custGeom>
                <a:avLst/>
                <a:gdLst>
                  <a:gd name="connsiteX0" fmla="*/ 71464 w 71464"/>
                  <a:gd name="connsiteY0" fmla="*/ 169003 h 181557"/>
                  <a:gd name="connsiteX1" fmla="*/ 0 w 71464"/>
                  <a:gd name="connsiteY1" fmla="*/ 181557 h 181557"/>
                  <a:gd name="connsiteX2" fmla="*/ 0 w 71464"/>
                  <a:gd name="connsiteY2" fmla="*/ 0 h 181557"/>
                  <a:gd name="connsiteX3" fmla="*/ 66635 w 71464"/>
                  <a:gd name="connsiteY3" fmla="*/ 8692 h 181557"/>
                  <a:gd name="connsiteX4" fmla="*/ 71464 w 71464"/>
                  <a:gd name="connsiteY4" fmla="*/ 169003 h 181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464" h="181557">
                    <a:moveTo>
                      <a:pt x="71464" y="169003"/>
                    </a:moveTo>
                    <a:lnTo>
                      <a:pt x="0" y="181557"/>
                    </a:lnTo>
                    <a:lnTo>
                      <a:pt x="0" y="0"/>
                    </a:lnTo>
                    <a:lnTo>
                      <a:pt x="66635" y="8692"/>
                    </a:lnTo>
                    <a:lnTo>
                      <a:pt x="71464" y="16900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B4E72641-E65A-4A53-830D-EAFFED850587}"/>
                  </a:ext>
                </a:extLst>
              </p:cNvPr>
              <p:cNvSpPr/>
              <p:nvPr/>
            </p:nvSpPr>
            <p:spPr>
              <a:xfrm>
                <a:off x="3380872" y="2618143"/>
                <a:ext cx="208597" cy="540808"/>
              </a:xfrm>
              <a:custGeom>
                <a:avLst/>
                <a:gdLst>
                  <a:gd name="connsiteX0" fmla="*/ 0 w 208597"/>
                  <a:gd name="connsiteY0" fmla="*/ 411401 h 540808"/>
                  <a:gd name="connsiteX1" fmla="*/ 0 w 208597"/>
                  <a:gd name="connsiteY1" fmla="*/ 96573 h 540808"/>
                  <a:gd name="connsiteX2" fmla="*/ 208597 w 208597"/>
                  <a:gd name="connsiteY2" fmla="*/ 0 h 540808"/>
                  <a:gd name="connsiteX3" fmla="*/ 208597 w 208597"/>
                  <a:gd name="connsiteY3" fmla="*/ 540808 h 5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540808">
                    <a:moveTo>
                      <a:pt x="0" y="411401"/>
                    </a:moveTo>
                    <a:lnTo>
                      <a:pt x="0" y="96573"/>
                    </a:lnTo>
                    <a:lnTo>
                      <a:pt x="208597" y="0"/>
                    </a:lnTo>
                    <a:lnTo>
                      <a:pt x="208597" y="540808"/>
                    </a:lnTo>
                    <a:close/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32E69E3-6308-480F-85ED-D34CFA4E57FB}"/>
                  </a:ext>
                </a:extLst>
              </p:cNvPr>
              <p:cNvSpPr/>
              <p:nvPr/>
            </p:nvSpPr>
            <p:spPr>
              <a:xfrm>
                <a:off x="3415639" y="2695401"/>
                <a:ext cx="105264" cy="372771"/>
              </a:xfrm>
              <a:custGeom>
                <a:avLst/>
                <a:gdLst>
                  <a:gd name="connsiteX0" fmla="*/ 30903 w 105264"/>
                  <a:gd name="connsiteY0" fmla="*/ 333176 h 372771"/>
                  <a:gd name="connsiteX1" fmla="*/ 0 w 105264"/>
                  <a:gd name="connsiteY1" fmla="*/ 317725 h 372771"/>
                  <a:gd name="connsiteX2" fmla="*/ 0 w 105264"/>
                  <a:gd name="connsiteY2" fmla="*/ 51184 h 372771"/>
                  <a:gd name="connsiteX3" fmla="*/ 30903 w 105264"/>
                  <a:gd name="connsiteY3" fmla="*/ 36698 h 372771"/>
                  <a:gd name="connsiteX4" fmla="*/ 105264 w 105264"/>
                  <a:gd name="connsiteY4" fmla="*/ 0 h 372771"/>
                  <a:gd name="connsiteX5" fmla="*/ 68567 w 105264"/>
                  <a:gd name="connsiteY5" fmla="*/ 18349 h 372771"/>
                  <a:gd name="connsiteX6" fmla="*/ 68567 w 105264"/>
                  <a:gd name="connsiteY6" fmla="*/ 354423 h 372771"/>
                  <a:gd name="connsiteX7" fmla="*/ 104299 w 105264"/>
                  <a:gd name="connsiteY7" fmla="*/ 372771 h 372771"/>
                  <a:gd name="connsiteX8" fmla="*/ 104299 w 105264"/>
                  <a:gd name="connsiteY8" fmla="*/ 0 h 37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64" h="372771">
                    <a:moveTo>
                      <a:pt x="30903" y="333176"/>
                    </a:moveTo>
                    <a:lnTo>
                      <a:pt x="0" y="317725"/>
                    </a:lnTo>
                    <a:lnTo>
                      <a:pt x="0" y="51184"/>
                    </a:lnTo>
                    <a:lnTo>
                      <a:pt x="30903" y="36698"/>
                    </a:lnTo>
                    <a:close/>
                    <a:moveTo>
                      <a:pt x="105264" y="0"/>
                    </a:moveTo>
                    <a:lnTo>
                      <a:pt x="68567" y="18349"/>
                    </a:lnTo>
                    <a:lnTo>
                      <a:pt x="68567" y="354423"/>
                    </a:lnTo>
                    <a:lnTo>
                      <a:pt x="104299" y="372771"/>
                    </a:lnTo>
                    <a:lnTo>
                      <a:pt x="104299" y="0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" name="buffer-registry">
            <a:extLst>
              <a:ext uri="{FF2B5EF4-FFF2-40B4-BE49-F238E27FC236}">
                <a16:creationId xmlns:a16="http://schemas.microsoft.com/office/drawing/2014/main" id="{9C769E9A-3E8D-4274-AA2B-CEC37D5218C1}"/>
              </a:ext>
            </a:extLst>
          </p:cNvPr>
          <p:cNvGrpSpPr/>
          <p:nvPr/>
        </p:nvGrpSpPr>
        <p:grpSpPr>
          <a:xfrm>
            <a:off x="2848122" y="1533496"/>
            <a:ext cx="1537601" cy="695620"/>
            <a:chOff x="2848122" y="1533496"/>
            <a:chExt cx="1537601" cy="695620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6DEA2119-DB76-4BC3-9C80-4FDDA873B67A}"/>
                </a:ext>
              </a:extLst>
            </p:cNvPr>
            <p:cNvGrpSpPr/>
            <p:nvPr/>
          </p:nvGrpSpPr>
          <p:grpSpPr>
            <a:xfrm>
              <a:off x="3353494" y="1533496"/>
              <a:ext cx="433971" cy="445876"/>
              <a:chOff x="4933802" y="2331706"/>
              <a:chExt cx="2647884" cy="2720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2456C965-9BA0-475D-8835-D5C06806077C}"/>
                  </a:ext>
                </a:extLst>
              </p:cNvPr>
              <p:cNvSpPr/>
              <p:nvPr/>
            </p:nvSpPr>
            <p:spPr>
              <a:xfrm>
                <a:off x="4933802" y="2331706"/>
                <a:ext cx="2143996" cy="1520275"/>
              </a:xfrm>
              <a:custGeom>
                <a:avLst/>
                <a:gdLst>
                  <a:gd name="connsiteX0" fmla="*/ 1566412 w 1677471"/>
                  <a:gd name="connsiteY0" fmla="*/ 562433 h 1189469"/>
                  <a:gd name="connsiteX1" fmla="*/ 1352021 w 1677471"/>
                  <a:gd name="connsiteY1" fmla="*/ 454271 h 1189469"/>
                  <a:gd name="connsiteX2" fmla="*/ 859499 w 1677471"/>
                  <a:gd name="connsiteY2" fmla="*/ 379 h 1189469"/>
                  <a:gd name="connsiteX3" fmla="*/ 392086 w 1677471"/>
                  <a:gd name="connsiteY3" fmla="*/ 318103 h 1189469"/>
                  <a:gd name="connsiteX4" fmla="*/ 0 w 1677471"/>
                  <a:gd name="connsiteY4" fmla="*/ 750750 h 1189469"/>
                  <a:gd name="connsiteX5" fmla="*/ 472242 w 1677471"/>
                  <a:gd name="connsiteY5" fmla="*/ 1189191 h 1189469"/>
                  <a:gd name="connsiteX6" fmla="*/ 513768 w 1677471"/>
                  <a:gd name="connsiteY6" fmla="*/ 1189191 h 1189469"/>
                  <a:gd name="connsiteX7" fmla="*/ 1278625 w 1677471"/>
                  <a:gd name="connsiteY7" fmla="*/ 1189191 h 1189469"/>
                  <a:gd name="connsiteX8" fmla="*/ 1298906 w 1677471"/>
                  <a:gd name="connsiteY8" fmla="*/ 1189191 h 1189469"/>
                  <a:gd name="connsiteX9" fmla="*/ 1677471 w 1677471"/>
                  <a:gd name="connsiteY9" fmla="*/ 821248 h 1189469"/>
                  <a:gd name="connsiteX10" fmla="*/ 1567378 w 1677471"/>
                  <a:gd name="connsiteY10" fmla="*/ 567261 h 118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7471" h="1189469">
                    <a:moveTo>
                      <a:pt x="1566412" y="562433"/>
                    </a:moveTo>
                    <a:cubicBezTo>
                      <a:pt x="1507542" y="505517"/>
                      <a:pt x="1432785" y="467801"/>
                      <a:pt x="1352021" y="454271"/>
                    </a:cubicBezTo>
                    <a:cubicBezTo>
                      <a:pt x="1341040" y="193069"/>
                      <a:pt x="1120729" y="-9968"/>
                      <a:pt x="859499" y="379"/>
                    </a:cubicBezTo>
                    <a:cubicBezTo>
                      <a:pt x="652126" y="-3402"/>
                      <a:pt x="464869" y="123886"/>
                      <a:pt x="392086" y="318103"/>
                    </a:cubicBezTo>
                    <a:cubicBezTo>
                      <a:pt x="172070" y="344911"/>
                      <a:pt x="5089" y="529165"/>
                      <a:pt x="0" y="750750"/>
                    </a:cubicBezTo>
                    <a:cubicBezTo>
                      <a:pt x="9948" y="1001946"/>
                      <a:pt x="220999" y="1197892"/>
                      <a:pt x="472242" y="1189191"/>
                    </a:cubicBezTo>
                    <a:lnTo>
                      <a:pt x="513768" y="1189191"/>
                    </a:lnTo>
                    <a:lnTo>
                      <a:pt x="1278625" y="1189191"/>
                    </a:lnTo>
                    <a:lnTo>
                      <a:pt x="1298906" y="1189191"/>
                    </a:lnTo>
                    <a:cubicBezTo>
                      <a:pt x="1502288" y="1185347"/>
                      <a:pt x="1667843" y="1024437"/>
                      <a:pt x="1677471" y="821248"/>
                    </a:cubicBezTo>
                    <a:cubicBezTo>
                      <a:pt x="1676718" y="725162"/>
                      <a:pt x="1636988" y="633500"/>
                      <a:pt x="1567378" y="567261"/>
                    </a:cubicBezTo>
                  </a:path>
                </a:pathLst>
              </a:custGeom>
              <a:solidFill>
                <a:srgbClr val="0078D4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B7785A5C-1DA4-43ED-9BDA-625290429129}"/>
                  </a:ext>
                </a:extLst>
              </p:cNvPr>
              <p:cNvGrpSpPr/>
              <p:nvPr/>
            </p:nvGrpSpPr>
            <p:grpSpPr>
              <a:xfrm>
                <a:off x="5500516" y="2863487"/>
                <a:ext cx="2081170" cy="2188744"/>
                <a:chOff x="3380872" y="2137210"/>
                <a:chExt cx="971523" cy="1021741"/>
              </a:xfrm>
            </p:grpSpPr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00A5BD21-5542-479C-A73F-4B13347EFCD1}"/>
                    </a:ext>
                  </a:extLst>
                </p:cNvPr>
                <p:cNvSpPr/>
                <p:nvPr/>
              </p:nvSpPr>
              <p:spPr>
                <a:xfrm>
                  <a:off x="3587538" y="2137210"/>
                  <a:ext cx="764857" cy="575574"/>
                </a:xfrm>
                <a:custGeom>
                  <a:avLst/>
                  <a:gdLst>
                    <a:gd name="connsiteX0" fmla="*/ 0 w 764857"/>
                    <a:gd name="connsiteY0" fmla="*/ 0 h 575574"/>
                    <a:gd name="connsiteX1" fmla="*/ 966 w 764857"/>
                    <a:gd name="connsiteY1" fmla="*/ 413332 h 575574"/>
                    <a:gd name="connsiteX2" fmla="*/ 764857 w 764857"/>
                    <a:gd name="connsiteY2" fmla="*/ 575574 h 575574"/>
                    <a:gd name="connsiteX3" fmla="*/ 764857 w 764857"/>
                    <a:gd name="connsiteY3" fmla="*/ 287787 h 575574"/>
                    <a:gd name="connsiteX4" fmla="*/ 0 w 764857"/>
                    <a:gd name="connsiteY4" fmla="*/ 0 h 57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4857" h="575574">
                      <a:moveTo>
                        <a:pt x="0" y="0"/>
                      </a:moveTo>
                      <a:lnTo>
                        <a:pt x="966" y="413332"/>
                      </a:lnTo>
                      <a:lnTo>
                        <a:pt x="764857" y="575574"/>
                      </a:lnTo>
                      <a:lnTo>
                        <a:pt x="764857" y="2877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67676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55605414-7BBB-4FD6-B9B4-1DEC50219BCD}"/>
                    </a:ext>
                  </a:extLst>
                </p:cNvPr>
                <p:cNvSpPr/>
                <p:nvPr/>
              </p:nvSpPr>
              <p:spPr>
                <a:xfrm>
                  <a:off x="3380872" y="2137210"/>
                  <a:ext cx="207631" cy="509904"/>
                </a:xfrm>
                <a:custGeom>
                  <a:avLst/>
                  <a:gdLst>
                    <a:gd name="connsiteX0" fmla="*/ 206666 w 207631"/>
                    <a:gd name="connsiteY0" fmla="*/ 0 h 509904"/>
                    <a:gd name="connsiteX1" fmla="*/ 0 w 207631"/>
                    <a:gd name="connsiteY1" fmla="*/ 125545 h 509904"/>
                    <a:gd name="connsiteX2" fmla="*/ 0 w 207631"/>
                    <a:gd name="connsiteY2" fmla="*/ 509905 h 509904"/>
                    <a:gd name="connsiteX3" fmla="*/ 207632 w 207631"/>
                    <a:gd name="connsiteY3" fmla="*/ 413332 h 509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631" h="509904">
                      <a:moveTo>
                        <a:pt x="206666" y="0"/>
                      </a:moveTo>
                      <a:lnTo>
                        <a:pt x="0" y="125545"/>
                      </a:lnTo>
                      <a:lnTo>
                        <a:pt x="0" y="509905"/>
                      </a:lnTo>
                      <a:lnTo>
                        <a:pt x="207632" y="413332"/>
                      </a:lnTo>
                    </a:path>
                  </a:pathLst>
                </a:custGeom>
                <a:solidFill>
                  <a:srgbClr val="999999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8C28CC97-5B7E-40C3-8AE8-779C6C6EC086}"/>
                    </a:ext>
                  </a:extLst>
                </p:cNvPr>
                <p:cNvSpPr/>
                <p:nvPr/>
              </p:nvSpPr>
              <p:spPr>
                <a:xfrm>
                  <a:off x="3936167" y="2326493"/>
                  <a:ext cx="69532" cy="249158"/>
                </a:xfrm>
                <a:custGeom>
                  <a:avLst/>
                  <a:gdLst>
                    <a:gd name="connsiteX0" fmla="*/ 0 w 69532"/>
                    <a:gd name="connsiteY0" fmla="*/ 229843 h 249158"/>
                    <a:gd name="connsiteX1" fmla="*/ 69532 w 69532"/>
                    <a:gd name="connsiteY1" fmla="*/ 249158 h 249158"/>
                    <a:gd name="connsiteX2" fmla="*/ 69532 w 69532"/>
                    <a:gd name="connsiteY2" fmla="*/ 24143 h 249158"/>
                    <a:gd name="connsiteX3" fmla="*/ 0 w 69532"/>
                    <a:gd name="connsiteY3" fmla="*/ 0 h 249158"/>
                    <a:gd name="connsiteX4" fmla="*/ 0 w 69532"/>
                    <a:gd name="connsiteY4" fmla="*/ 229843 h 249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49158">
                      <a:moveTo>
                        <a:pt x="0" y="229843"/>
                      </a:moveTo>
                      <a:lnTo>
                        <a:pt x="69532" y="249158"/>
                      </a:lnTo>
                      <a:lnTo>
                        <a:pt x="69532" y="24143"/>
                      </a:lnTo>
                      <a:lnTo>
                        <a:pt x="0" y="0"/>
                      </a:lnTo>
                      <a:lnTo>
                        <a:pt x="0" y="229843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FBBC4FE3-6C1C-4B0C-88C6-B85139777F95}"/>
                    </a:ext>
                  </a:extLst>
                </p:cNvPr>
                <p:cNvSpPr/>
                <p:nvPr/>
              </p:nvSpPr>
              <p:spPr>
                <a:xfrm>
                  <a:off x="3797102" y="2279172"/>
                  <a:ext cx="69532" cy="259781"/>
                </a:xfrm>
                <a:custGeom>
                  <a:avLst/>
                  <a:gdLst>
                    <a:gd name="connsiteX0" fmla="*/ 69533 w 69532"/>
                    <a:gd name="connsiteY0" fmla="*/ 25109 h 259781"/>
                    <a:gd name="connsiteX1" fmla="*/ 0 w 69532"/>
                    <a:gd name="connsiteY1" fmla="*/ 0 h 259781"/>
                    <a:gd name="connsiteX2" fmla="*/ 0 w 69532"/>
                    <a:gd name="connsiteY2" fmla="*/ 240467 h 259781"/>
                    <a:gd name="connsiteX3" fmla="*/ 69533 w 69532"/>
                    <a:gd name="connsiteY3" fmla="*/ 259781 h 259781"/>
                    <a:gd name="connsiteX4" fmla="*/ 69533 w 69532"/>
                    <a:gd name="connsiteY4" fmla="*/ 25109 h 25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59781">
                      <a:moveTo>
                        <a:pt x="69533" y="25109"/>
                      </a:moveTo>
                      <a:lnTo>
                        <a:pt x="0" y="0"/>
                      </a:lnTo>
                      <a:lnTo>
                        <a:pt x="0" y="240467"/>
                      </a:lnTo>
                      <a:lnTo>
                        <a:pt x="69533" y="259781"/>
                      </a:lnTo>
                      <a:lnTo>
                        <a:pt x="69533" y="25109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3A0E1B9F-91A2-46CE-B782-6D8DC93547F3}"/>
                    </a:ext>
                  </a:extLst>
                </p:cNvPr>
                <p:cNvSpPr/>
                <p:nvPr/>
              </p:nvSpPr>
              <p:spPr>
                <a:xfrm>
                  <a:off x="4075232" y="2374779"/>
                  <a:ext cx="69532" cy="237569"/>
                </a:xfrm>
                <a:custGeom>
                  <a:avLst/>
                  <a:gdLst>
                    <a:gd name="connsiteX0" fmla="*/ 0 w 69532"/>
                    <a:gd name="connsiteY0" fmla="*/ 219220 h 237569"/>
                    <a:gd name="connsiteX1" fmla="*/ 67601 w 69532"/>
                    <a:gd name="connsiteY1" fmla="*/ 237569 h 237569"/>
                    <a:gd name="connsiteX2" fmla="*/ 69533 w 69532"/>
                    <a:gd name="connsiteY2" fmla="*/ 23177 h 237569"/>
                    <a:gd name="connsiteX3" fmla="*/ 0 w 69532"/>
                    <a:gd name="connsiteY3" fmla="*/ 0 h 237569"/>
                    <a:gd name="connsiteX4" fmla="*/ 0 w 69532"/>
                    <a:gd name="connsiteY4" fmla="*/ 219220 h 237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37569">
                      <a:moveTo>
                        <a:pt x="0" y="219220"/>
                      </a:moveTo>
                      <a:lnTo>
                        <a:pt x="67601" y="237569"/>
                      </a:lnTo>
                      <a:lnTo>
                        <a:pt x="69533" y="23177"/>
                      </a:lnTo>
                      <a:lnTo>
                        <a:pt x="0" y="0"/>
                      </a:lnTo>
                      <a:lnTo>
                        <a:pt x="0" y="219220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5B1E3E43-54B0-46F1-B5B7-130BD00C67C5}"/>
                    </a:ext>
                  </a:extLst>
                </p:cNvPr>
                <p:cNvSpPr/>
                <p:nvPr/>
              </p:nvSpPr>
              <p:spPr>
                <a:xfrm>
                  <a:off x="3659002" y="2233783"/>
                  <a:ext cx="69532" cy="267506"/>
                </a:xfrm>
                <a:custGeom>
                  <a:avLst/>
                  <a:gdLst>
                    <a:gd name="connsiteX0" fmla="*/ 0 w 69532"/>
                    <a:gd name="connsiteY0" fmla="*/ 250124 h 267506"/>
                    <a:gd name="connsiteX1" fmla="*/ 69532 w 69532"/>
                    <a:gd name="connsiteY1" fmla="*/ 267507 h 267506"/>
                    <a:gd name="connsiteX2" fmla="*/ 69532 w 69532"/>
                    <a:gd name="connsiteY2" fmla="*/ 23178 h 267506"/>
                    <a:gd name="connsiteX3" fmla="*/ 0 w 69532"/>
                    <a:gd name="connsiteY3" fmla="*/ 0 h 267506"/>
                    <a:gd name="connsiteX4" fmla="*/ 0 w 69532"/>
                    <a:gd name="connsiteY4" fmla="*/ 250124 h 267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67506">
                      <a:moveTo>
                        <a:pt x="0" y="250124"/>
                      </a:moveTo>
                      <a:lnTo>
                        <a:pt x="69532" y="267507"/>
                      </a:lnTo>
                      <a:lnTo>
                        <a:pt x="69532" y="23178"/>
                      </a:lnTo>
                      <a:lnTo>
                        <a:pt x="0" y="0"/>
                      </a:lnTo>
                      <a:lnTo>
                        <a:pt x="0" y="250124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72C89A48-54D7-4F8E-9A3F-7F88262E22E9}"/>
                    </a:ext>
                  </a:extLst>
                </p:cNvPr>
                <p:cNvSpPr/>
                <p:nvPr/>
              </p:nvSpPr>
              <p:spPr>
                <a:xfrm>
                  <a:off x="4213331" y="2421134"/>
                  <a:ext cx="69532" cy="228877"/>
                </a:xfrm>
                <a:custGeom>
                  <a:avLst/>
                  <a:gdLst>
                    <a:gd name="connsiteX0" fmla="*/ 69533 w 69532"/>
                    <a:gd name="connsiteY0" fmla="*/ 24143 h 228877"/>
                    <a:gd name="connsiteX1" fmla="*/ 0 w 69532"/>
                    <a:gd name="connsiteY1" fmla="*/ 0 h 228877"/>
                    <a:gd name="connsiteX2" fmla="*/ 0 w 69532"/>
                    <a:gd name="connsiteY2" fmla="*/ 209563 h 228877"/>
                    <a:gd name="connsiteX3" fmla="*/ 69533 w 69532"/>
                    <a:gd name="connsiteY3" fmla="*/ 228878 h 228877"/>
                    <a:gd name="connsiteX4" fmla="*/ 69533 w 69532"/>
                    <a:gd name="connsiteY4" fmla="*/ 24143 h 228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28877">
                      <a:moveTo>
                        <a:pt x="69533" y="24143"/>
                      </a:moveTo>
                      <a:lnTo>
                        <a:pt x="0" y="0"/>
                      </a:lnTo>
                      <a:lnTo>
                        <a:pt x="0" y="209563"/>
                      </a:lnTo>
                      <a:lnTo>
                        <a:pt x="69533" y="228878"/>
                      </a:lnTo>
                      <a:lnTo>
                        <a:pt x="69533" y="24143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CED35670-9B88-4D2A-89EE-F52B13237724}"/>
                    </a:ext>
                  </a:extLst>
                </p:cNvPr>
                <p:cNvSpPr/>
                <p:nvPr/>
              </p:nvSpPr>
              <p:spPr>
                <a:xfrm>
                  <a:off x="3416604" y="2232817"/>
                  <a:ext cx="103332" cy="331245"/>
                </a:xfrm>
                <a:custGeom>
                  <a:avLst/>
                  <a:gdLst>
                    <a:gd name="connsiteX0" fmla="*/ 34766 w 103332"/>
                    <a:gd name="connsiteY0" fmla="*/ 310965 h 331245"/>
                    <a:gd name="connsiteX1" fmla="*/ 0 w 103332"/>
                    <a:gd name="connsiteY1" fmla="*/ 331245 h 331245"/>
                    <a:gd name="connsiteX2" fmla="*/ 0 w 103332"/>
                    <a:gd name="connsiteY2" fmla="*/ 57944 h 331245"/>
                    <a:gd name="connsiteX3" fmla="*/ 34766 w 103332"/>
                    <a:gd name="connsiteY3" fmla="*/ 39595 h 331245"/>
                    <a:gd name="connsiteX4" fmla="*/ 103333 w 103332"/>
                    <a:gd name="connsiteY4" fmla="*/ 0 h 331245"/>
                    <a:gd name="connsiteX5" fmla="*/ 67601 w 103332"/>
                    <a:gd name="connsiteY5" fmla="*/ 23177 h 331245"/>
                    <a:gd name="connsiteX6" fmla="*/ 67601 w 103332"/>
                    <a:gd name="connsiteY6" fmla="*/ 288753 h 331245"/>
                    <a:gd name="connsiteX7" fmla="*/ 103333 w 103332"/>
                    <a:gd name="connsiteY7" fmla="*/ 269438 h 331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332" h="331245">
                      <a:moveTo>
                        <a:pt x="34766" y="310965"/>
                      </a:moveTo>
                      <a:lnTo>
                        <a:pt x="0" y="331245"/>
                      </a:lnTo>
                      <a:lnTo>
                        <a:pt x="0" y="57944"/>
                      </a:lnTo>
                      <a:lnTo>
                        <a:pt x="34766" y="39595"/>
                      </a:lnTo>
                      <a:close/>
                      <a:moveTo>
                        <a:pt x="103333" y="0"/>
                      </a:moveTo>
                      <a:lnTo>
                        <a:pt x="67601" y="23177"/>
                      </a:lnTo>
                      <a:lnTo>
                        <a:pt x="67601" y="288753"/>
                      </a:lnTo>
                      <a:lnTo>
                        <a:pt x="103333" y="269438"/>
                      </a:lnTo>
                      <a:close/>
                    </a:path>
                  </a:pathLst>
                </a:custGeom>
                <a:solidFill>
                  <a:srgbClr val="B3B3B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AD158F6A-01A8-4A87-93DF-3A3D3326DFFD}"/>
                    </a:ext>
                  </a:extLst>
                </p:cNvPr>
                <p:cNvSpPr/>
                <p:nvPr/>
              </p:nvSpPr>
              <p:spPr>
                <a:xfrm>
                  <a:off x="3380872" y="2550542"/>
                  <a:ext cx="971523" cy="233706"/>
                </a:xfrm>
                <a:custGeom>
                  <a:avLst/>
                  <a:gdLst>
                    <a:gd name="connsiteX0" fmla="*/ 971523 w 971523"/>
                    <a:gd name="connsiteY0" fmla="*/ 162242 h 233706"/>
                    <a:gd name="connsiteX1" fmla="*/ 762926 w 971523"/>
                    <a:gd name="connsiteY1" fmla="*/ 233706 h 233706"/>
                    <a:gd name="connsiteX2" fmla="*/ 0 w 971523"/>
                    <a:gd name="connsiteY2" fmla="*/ 96573 h 233706"/>
                    <a:gd name="connsiteX3" fmla="*/ 207632 w 971523"/>
                    <a:gd name="connsiteY3" fmla="*/ 0 h 233706"/>
                    <a:gd name="connsiteX4" fmla="*/ 971523 w 971523"/>
                    <a:gd name="connsiteY4" fmla="*/ 162242 h 233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71523" h="233706">
                      <a:moveTo>
                        <a:pt x="971523" y="162242"/>
                      </a:moveTo>
                      <a:lnTo>
                        <a:pt x="762926" y="233706"/>
                      </a:lnTo>
                      <a:lnTo>
                        <a:pt x="0" y="96573"/>
                      </a:lnTo>
                      <a:lnTo>
                        <a:pt x="207632" y="0"/>
                      </a:lnTo>
                      <a:lnTo>
                        <a:pt x="971523" y="162242"/>
                      </a:lnTo>
                      <a:close/>
                    </a:path>
                  </a:pathLst>
                </a:custGeom>
                <a:solidFill>
                  <a:srgbClr val="333132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4C2B8799-BA14-4DC5-8279-B553A5210337}"/>
                    </a:ext>
                  </a:extLst>
                </p:cNvPr>
                <p:cNvSpPr/>
                <p:nvPr/>
              </p:nvSpPr>
              <p:spPr>
                <a:xfrm>
                  <a:off x="3584641" y="2613314"/>
                  <a:ext cx="767754" cy="539842"/>
                </a:xfrm>
                <a:custGeom>
                  <a:avLst/>
                  <a:gdLst>
                    <a:gd name="connsiteX0" fmla="*/ 767754 w 767754"/>
                    <a:gd name="connsiteY0" fmla="*/ 394017 h 539842"/>
                    <a:gd name="connsiteX1" fmla="*/ 0 w 767754"/>
                    <a:gd name="connsiteY1" fmla="*/ 539842 h 539842"/>
                    <a:gd name="connsiteX2" fmla="*/ 3863 w 767754"/>
                    <a:gd name="connsiteY2" fmla="*/ 0 h 539842"/>
                    <a:gd name="connsiteX3" fmla="*/ 767754 w 767754"/>
                    <a:gd name="connsiteY3" fmla="*/ 141962 h 539842"/>
                    <a:gd name="connsiteX4" fmla="*/ 767754 w 767754"/>
                    <a:gd name="connsiteY4" fmla="*/ 394017 h 539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7754" h="539842">
                      <a:moveTo>
                        <a:pt x="767754" y="394017"/>
                      </a:moveTo>
                      <a:lnTo>
                        <a:pt x="0" y="539842"/>
                      </a:lnTo>
                      <a:lnTo>
                        <a:pt x="3863" y="0"/>
                      </a:lnTo>
                      <a:lnTo>
                        <a:pt x="767754" y="141962"/>
                      </a:lnTo>
                      <a:lnTo>
                        <a:pt x="767754" y="394017"/>
                      </a:lnTo>
                      <a:close/>
                    </a:path>
                  </a:pathLst>
                </a:custGeom>
                <a:solidFill>
                  <a:srgbClr val="767676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42FFAB0D-FC4B-4C27-BE43-E4C8FD0AD139}"/>
                    </a:ext>
                  </a:extLst>
                </p:cNvPr>
                <p:cNvSpPr/>
                <p:nvPr/>
              </p:nvSpPr>
              <p:spPr>
                <a:xfrm>
                  <a:off x="3659002" y="2721476"/>
                  <a:ext cx="69532" cy="342833"/>
                </a:xfrm>
                <a:custGeom>
                  <a:avLst/>
                  <a:gdLst>
                    <a:gd name="connsiteX0" fmla="*/ 0 w 69532"/>
                    <a:gd name="connsiteY0" fmla="*/ 342834 h 342833"/>
                    <a:gd name="connsiteX1" fmla="*/ 0 w 69532"/>
                    <a:gd name="connsiteY1" fmla="*/ 0 h 342833"/>
                    <a:gd name="connsiteX2" fmla="*/ 69532 w 69532"/>
                    <a:gd name="connsiteY2" fmla="*/ 8691 h 342833"/>
                    <a:gd name="connsiteX3" fmla="*/ 69532 w 69532"/>
                    <a:gd name="connsiteY3" fmla="*/ 331245 h 342833"/>
                    <a:gd name="connsiteX4" fmla="*/ 0 w 69532"/>
                    <a:gd name="connsiteY4" fmla="*/ 342834 h 34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342833">
                      <a:moveTo>
                        <a:pt x="0" y="342834"/>
                      </a:moveTo>
                      <a:lnTo>
                        <a:pt x="0" y="0"/>
                      </a:lnTo>
                      <a:lnTo>
                        <a:pt x="69532" y="8691"/>
                      </a:lnTo>
                      <a:lnTo>
                        <a:pt x="69532" y="331245"/>
                      </a:lnTo>
                      <a:lnTo>
                        <a:pt x="0" y="342834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1617AB6D-79ED-4BF2-8A45-5B967313D954}"/>
                    </a:ext>
                  </a:extLst>
                </p:cNvPr>
                <p:cNvSpPr/>
                <p:nvPr/>
              </p:nvSpPr>
              <p:spPr>
                <a:xfrm>
                  <a:off x="3797102" y="2738859"/>
                  <a:ext cx="69532" cy="303238"/>
                </a:xfrm>
                <a:custGeom>
                  <a:avLst/>
                  <a:gdLst>
                    <a:gd name="connsiteX0" fmla="*/ 69533 w 69532"/>
                    <a:gd name="connsiteY0" fmla="*/ 290684 h 303238"/>
                    <a:gd name="connsiteX1" fmla="*/ 0 w 69532"/>
                    <a:gd name="connsiteY1" fmla="*/ 303239 h 303238"/>
                    <a:gd name="connsiteX2" fmla="*/ 0 w 69532"/>
                    <a:gd name="connsiteY2" fmla="*/ 0 h 303238"/>
                    <a:gd name="connsiteX3" fmla="*/ 69533 w 69532"/>
                    <a:gd name="connsiteY3" fmla="*/ 10623 h 303238"/>
                    <a:gd name="connsiteX4" fmla="*/ 69533 w 69532"/>
                    <a:gd name="connsiteY4" fmla="*/ 290684 h 303238"/>
                    <a:gd name="connsiteX5" fmla="*/ 69533 w 69532"/>
                    <a:gd name="connsiteY5" fmla="*/ 290684 h 303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532" h="303238">
                      <a:moveTo>
                        <a:pt x="69533" y="290684"/>
                      </a:moveTo>
                      <a:lnTo>
                        <a:pt x="0" y="303239"/>
                      </a:lnTo>
                      <a:lnTo>
                        <a:pt x="0" y="0"/>
                      </a:lnTo>
                      <a:lnTo>
                        <a:pt x="69533" y="10623"/>
                      </a:lnTo>
                      <a:lnTo>
                        <a:pt x="69533" y="290684"/>
                      </a:lnTo>
                      <a:lnTo>
                        <a:pt x="69533" y="290684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EB127273-F4B4-4662-99F2-2727548B94A7}"/>
                    </a:ext>
                  </a:extLst>
                </p:cNvPr>
                <p:cNvSpPr/>
                <p:nvPr/>
              </p:nvSpPr>
              <p:spPr>
                <a:xfrm>
                  <a:off x="3936167" y="2756242"/>
                  <a:ext cx="69532" cy="262678"/>
                </a:xfrm>
                <a:custGeom>
                  <a:avLst/>
                  <a:gdLst>
                    <a:gd name="connsiteX0" fmla="*/ 0 w 69532"/>
                    <a:gd name="connsiteY0" fmla="*/ 262678 h 262678"/>
                    <a:gd name="connsiteX1" fmla="*/ 0 w 69532"/>
                    <a:gd name="connsiteY1" fmla="*/ 0 h 262678"/>
                    <a:gd name="connsiteX2" fmla="*/ 69532 w 69532"/>
                    <a:gd name="connsiteY2" fmla="*/ 8692 h 262678"/>
                    <a:gd name="connsiteX3" fmla="*/ 69532 w 69532"/>
                    <a:gd name="connsiteY3" fmla="*/ 250124 h 262678"/>
                    <a:gd name="connsiteX4" fmla="*/ 0 w 69532"/>
                    <a:gd name="connsiteY4" fmla="*/ 262678 h 262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62678">
                      <a:moveTo>
                        <a:pt x="0" y="262678"/>
                      </a:moveTo>
                      <a:lnTo>
                        <a:pt x="0" y="0"/>
                      </a:lnTo>
                      <a:lnTo>
                        <a:pt x="69532" y="8692"/>
                      </a:lnTo>
                      <a:lnTo>
                        <a:pt x="69532" y="250124"/>
                      </a:lnTo>
                      <a:lnTo>
                        <a:pt x="0" y="262678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83774003-0725-45ED-9CC3-5032F72494D4}"/>
                    </a:ext>
                  </a:extLst>
                </p:cNvPr>
                <p:cNvSpPr/>
                <p:nvPr/>
              </p:nvSpPr>
              <p:spPr>
                <a:xfrm>
                  <a:off x="4075232" y="2773625"/>
                  <a:ext cx="68566" cy="221151"/>
                </a:xfrm>
                <a:custGeom>
                  <a:avLst/>
                  <a:gdLst>
                    <a:gd name="connsiteX0" fmla="*/ 68567 w 68566"/>
                    <a:gd name="connsiteY0" fmla="*/ 208597 h 221151"/>
                    <a:gd name="connsiteX1" fmla="*/ 0 w 68566"/>
                    <a:gd name="connsiteY1" fmla="*/ 221152 h 221151"/>
                    <a:gd name="connsiteX2" fmla="*/ 0 w 68566"/>
                    <a:gd name="connsiteY2" fmla="*/ 0 h 221151"/>
                    <a:gd name="connsiteX3" fmla="*/ 68567 w 68566"/>
                    <a:gd name="connsiteY3" fmla="*/ 10623 h 221151"/>
                    <a:gd name="connsiteX4" fmla="*/ 68567 w 68566"/>
                    <a:gd name="connsiteY4" fmla="*/ 208597 h 221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566" h="221151">
                      <a:moveTo>
                        <a:pt x="68567" y="208597"/>
                      </a:moveTo>
                      <a:lnTo>
                        <a:pt x="0" y="221152"/>
                      </a:lnTo>
                      <a:lnTo>
                        <a:pt x="0" y="0"/>
                      </a:lnTo>
                      <a:lnTo>
                        <a:pt x="68567" y="10623"/>
                      </a:lnTo>
                      <a:lnTo>
                        <a:pt x="68567" y="208597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7983F1D2-8074-4EBF-A06C-DB1993F406E2}"/>
                    </a:ext>
                  </a:extLst>
                </p:cNvPr>
                <p:cNvSpPr/>
                <p:nvPr/>
              </p:nvSpPr>
              <p:spPr>
                <a:xfrm>
                  <a:off x="4213331" y="2791008"/>
                  <a:ext cx="71464" cy="181557"/>
                </a:xfrm>
                <a:custGeom>
                  <a:avLst/>
                  <a:gdLst>
                    <a:gd name="connsiteX0" fmla="*/ 71464 w 71464"/>
                    <a:gd name="connsiteY0" fmla="*/ 169003 h 181557"/>
                    <a:gd name="connsiteX1" fmla="*/ 0 w 71464"/>
                    <a:gd name="connsiteY1" fmla="*/ 181557 h 181557"/>
                    <a:gd name="connsiteX2" fmla="*/ 0 w 71464"/>
                    <a:gd name="connsiteY2" fmla="*/ 0 h 181557"/>
                    <a:gd name="connsiteX3" fmla="*/ 66635 w 71464"/>
                    <a:gd name="connsiteY3" fmla="*/ 8692 h 181557"/>
                    <a:gd name="connsiteX4" fmla="*/ 71464 w 71464"/>
                    <a:gd name="connsiteY4" fmla="*/ 169003 h 181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64" h="181557">
                      <a:moveTo>
                        <a:pt x="71464" y="169003"/>
                      </a:moveTo>
                      <a:lnTo>
                        <a:pt x="0" y="181557"/>
                      </a:lnTo>
                      <a:lnTo>
                        <a:pt x="0" y="0"/>
                      </a:lnTo>
                      <a:lnTo>
                        <a:pt x="66635" y="8692"/>
                      </a:lnTo>
                      <a:lnTo>
                        <a:pt x="71464" y="169003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FCC822BD-4BF5-48B3-9E4C-2BF69FB5A383}"/>
                    </a:ext>
                  </a:extLst>
                </p:cNvPr>
                <p:cNvSpPr/>
                <p:nvPr/>
              </p:nvSpPr>
              <p:spPr>
                <a:xfrm>
                  <a:off x="3380872" y="2618143"/>
                  <a:ext cx="208597" cy="540808"/>
                </a:xfrm>
                <a:custGeom>
                  <a:avLst/>
                  <a:gdLst>
                    <a:gd name="connsiteX0" fmla="*/ 0 w 208597"/>
                    <a:gd name="connsiteY0" fmla="*/ 411401 h 540808"/>
                    <a:gd name="connsiteX1" fmla="*/ 0 w 208597"/>
                    <a:gd name="connsiteY1" fmla="*/ 96573 h 540808"/>
                    <a:gd name="connsiteX2" fmla="*/ 208597 w 208597"/>
                    <a:gd name="connsiteY2" fmla="*/ 0 h 540808"/>
                    <a:gd name="connsiteX3" fmla="*/ 208597 w 208597"/>
                    <a:gd name="connsiteY3" fmla="*/ 540808 h 540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8597" h="540808">
                      <a:moveTo>
                        <a:pt x="0" y="411401"/>
                      </a:moveTo>
                      <a:lnTo>
                        <a:pt x="0" y="96573"/>
                      </a:lnTo>
                      <a:lnTo>
                        <a:pt x="208597" y="0"/>
                      </a:lnTo>
                      <a:lnTo>
                        <a:pt x="208597" y="540808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C4EE280E-703C-4E69-9064-E85446DEF3C5}"/>
                    </a:ext>
                  </a:extLst>
                </p:cNvPr>
                <p:cNvSpPr/>
                <p:nvPr/>
              </p:nvSpPr>
              <p:spPr>
                <a:xfrm>
                  <a:off x="3415639" y="2695401"/>
                  <a:ext cx="105264" cy="372771"/>
                </a:xfrm>
                <a:custGeom>
                  <a:avLst/>
                  <a:gdLst>
                    <a:gd name="connsiteX0" fmla="*/ 30903 w 105264"/>
                    <a:gd name="connsiteY0" fmla="*/ 333176 h 372771"/>
                    <a:gd name="connsiteX1" fmla="*/ 0 w 105264"/>
                    <a:gd name="connsiteY1" fmla="*/ 317725 h 372771"/>
                    <a:gd name="connsiteX2" fmla="*/ 0 w 105264"/>
                    <a:gd name="connsiteY2" fmla="*/ 51184 h 372771"/>
                    <a:gd name="connsiteX3" fmla="*/ 30903 w 105264"/>
                    <a:gd name="connsiteY3" fmla="*/ 36698 h 372771"/>
                    <a:gd name="connsiteX4" fmla="*/ 105264 w 105264"/>
                    <a:gd name="connsiteY4" fmla="*/ 0 h 372771"/>
                    <a:gd name="connsiteX5" fmla="*/ 68567 w 105264"/>
                    <a:gd name="connsiteY5" fmla="*/ 18349 h 372771"/>
                    <a:gd name="connsiteX6" fmla="*/ 68567 w 105264"/>
                    <a:gd name="connsiteY6" fmla="*/ 354423 h 372771"/>
                    <a:gd name="connsiteX7" fmla="*/ 104299 w 105264"/>
                    <a:gd name="connsiteY7" fmla="*/ 372771 h 372771"/>
                    <a:gd name="connsiteX8" fmla="*/ 104299 w 105264"/>
                    <a:gd name="connsiteY8" fmla="*/ 0 h 372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5264" h="372771">
                      <a:moveTo>
                        <a:pt x="30903" y="333176"/>
                      </a:moveTo>
                      <a:lnTo>
                        <a:pt x="0" y="317725"/>
                      </a:lnTo>
                      <a:lnTo>
                        <a:pt x="0" y="51184"/>
                      </a:lnTo>
                      <a:lnTo>
                        <a:pt x="30903" y="36698"/>
                      </a:lnTo>
                      <a:close/>
                      <a:moveTo>
                        <a:pt x="105264" y="0"/>
                      </a:moveTo>
                      <a:lnTo>
                        <a:pt x="68567" y="18349"/>
                      </a:lnTo>
                      <a:lnTo>
                        <a:pt x="68567" y="354423"/>
                      </a:lnTo>
                      <a:lnTo>
                        <a:pt x="104299" y="372771"/>
                      </a:lnTo>
                      <a:lnTo>
                        <a:pt x="104299" y="0"/>
                      </a:lnTo>
                      <a:close/>
                    </a:path>
                  </a:pathLst>
                </a:custGeom>
                <a:solidFill>
                  <a:srgbClr val="B3B3B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EEEE53-25C4-4AF2-A35E-6920B1C84949}"/>
                </a:ext>
              </a:extLst>
            </p:cNvPr>
            <p:cNvSpPr/>
            <p:nvPr/>
          </p:nvSpPr>
          <p:spPr>
            <a:xfrm>
              <a:off x="2848122" y="1967506"/>
              <a:ext cx="153760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17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sysClr val="windowText" lastClr="000000"/>
                  </a:solidFill>
                  <a:latin typeface="Calibri" panose="020F0502020204030204"/>
                </a:rPr>
                <a:t>demo42.azurecr.io</a:t>
              </a:r>
              <a:r>
                <a:rPr lang="en-US" sz="1100" b="1" dirty="0">
                  <a:solidFill>
                    <a:sysClr val="windowText" lastClr="000000"/>
                  </a:solidFill>
                  <a:latin typeface="Calibri" panose="020F0502020204030204"/>
                </a:rPr>
                <a:t>/hub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7FD2A40-4EB7-4991-9FB4-6F8A400E03EE}"/>
              </a:ext>
            </a:extLst>
          </p:cNvPr>
          <p:cNvGrpSpPr/>
          <p:nvPr/>
        </p:nvGrpSpPr>
        <p:grpSpPr>
          <a:xfrm>
            <a:off x="2666493" y="1690689"/>
            <a:ext cx="1257300" cy="4957761"/>
            <a:chOff x="2666493" y="1690689"/>
            <a:chExt cx="1257300" cy="4957761"/>
          </a:xfrm>
        </p:grpSpPr>
        <p:grpSp>
          <p:nvGrpSpPr>
            <p:cNvPr id="130" name="MCR">
              <a:extLst>
                <a:ext uri="{FF2B5EF4-FFF2-40B4-BE49-F238E27FC236}">
                  <a16:creationId xmlns:a16="http://schemas.microsoft.com/office/drawing/2014/main" id="{7A70801A-A0D2-4995-A638-4F09F05A8273}"/>
                </a:ext>
              </a:extLst>
            </p:cNvPr>
            <p:cNvGrpSpPr/>
            <p:nvPr/>
          </p:nvGrpSpPr>
          <p:grpSpPr>
            <a:xfrm>
              <a:off x="2829528" y="3386772"/>
              <a:ext cx="789823" cy="553584"/>
              <a:chOff x="2693602" y="4255008"/>
              <a:chExt cx="789935" cy="553663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5846EB1-FF52-4F00-9432-1AD56BCFFAA9}"/>
                  </a:ext>
                </a:extLst>
              </p:cNvPr>
              <p:cNvSpPr txBox="1"/>
              <p:nvPr/>
            </p:nvSpPr>
            <p:spPr>
              <a:xfrm>
                <a:off x="2693602" y="4608588"/>
                <a:ext cx="789935" cy="20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1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700" kern="0" dirty="0">
                    <a:solidFill>
                      <a:sysClr val="windowText" lastClr="000000"/>
                    </a:solidFill>
                    <a:latin typeface="Calibri" panose="020F0502020204030204"/>
                    <a:ea typeface="+mn-ea"/>
                    <a:cs typeface="+mn-cs"/>
                  </a:rPr>
                  <a:t>MCR</a:t>
                </a:r>
              </a:p>
            </p:txBody>
          </p:sp>
          <p:pic>
            <p:nvPicPr>
              <p:cNvPr id="132" name="MCR" descr="C:\Users\steve\AppData\Local\Temp\SNAGHTML3c2ca0f.PNG">
                <a:extLst>
                  <a:ext uri="{FF2B5EF4-FFF2-40B4-BE49-F238E27FC236}">
                    <a16:creationId xmlns:a16="http://schemas.microsoft.com/office/drawing/2014/main" id="{5F4A082A-09F0-4407-9E23-907A5B64C7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3" name="Quay" descr="Image result for quay registry icon">
              <a:extLst>
                <a:ext uri="{FF2B5EF4-FFF2-40B4-BE49-F238E27FC236}">
                  <a16:creationId xmlns:a16="http://schemas.microsoft.com/office/drawing/2014/main" id="{9A0C4BBB-5489-47EB-8E59-000BABACD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240" y="5513163"/>
              <a:ext cx="516399" cy="14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GitHub" descr="A close up of a logo&#10;&#10;Description automatically generated">
              <a:extLst>
                <a:ext uri="{FF2B5EF4-FFF2-40B4-BE49-F238E27FC236}">
                  <a16:creationId xmlns:a16="http://schemas.microsoft.com/office/drawing/2014/main" id="{B70044ED-2797-4246-A429-CF3C3BB32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060" y="5874391"/>
              <a:ext cx="506756" cy="506756"/>
            </a:xfrm>
            <a:prstGeom prst="rect">
              <a:avLst/>
            </a:prstGeom>
          </p:spPr>
        </p:pic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80F6A798-A791-4025-8600-008037CCF826}"/>
                </a:ext>
              </a:extLst>
            </p:cNvPr>
            <p:cNvSpPr/>
            <p:nvPr/>
          </p:nvSpPr>
          <p:spPr>
            <a:xfrm>
              <a:off x="2666493" y="1690689"/>
              <a:ext cx="1257300" cy="4957761"/>
            </a:xfrm>
            <a:prstGeom prst="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Public Registries</a:t>
              </a:r>
            </a:p>
          </p:txBody>
        </p:sp>
        <p:pic>
          <p:nvPicPr>
            <p:cNvPr id="136" name="Node-Hub">
              <a:extLst>
                <a:ext uri="{FF2B5EF4-FFF2-40B4-BE49-F238E27FC236}">
                  <a16:creationId xmlns:a16="http://schemas.microsoft.com/office/drawing/2014/main" id="{B33B0BB4-F9C4-4BE7-8C38-BC4F65405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5500" t="49479" r="15159"/>
            <a:stretch/>
          </p:blipFill>
          <p:spPr>
            <a:xfrm>
              <a:off x="3126467" y="2749712"/>
              <a:ext cx="195941" cy="142757"/>
            </a:xfrm>
            <a:prstGeom prst="rect">
              <a:avLst/>
            </a:prstGeom>
          </p:spPr>
        </p:pic>
        <p:grpSp>
          <p:nvGrpSpPr>
            <p:cNvPr id="137" name="Docker Hub">
              <a:extLst>
                <a:ext uri="{FF2B5EF4-FFF2-40B4-BE49-F238E27FC236}">
                  <a16:creationId xmlns:a16="http://schemas.microsoft.com/office/drawing/2014/main" id="{367B6FF1-8DE6-4735-90B9-D25FA8405E3E}"/>
                </a:ext>
              </a:extLst>
            </p:cNvPr>
            <p:cNvGrpSpPr/>
            <p:nvPr/>
          </p:nvGrpSpPr>
          <p:grpSpPr>
            <a:xfrm>
              <a:off x="2827822" y="2550968"/>
              <a:ext cx="793232" cy="614891"/>
              <a:chOff x="8081204" y="5137617"/>
              <a:chExt cx="1358036" cy="1052709"/>
            </a:xfrm>
          </p:grpSpPr>
          <p:pic>
            <p:nvPicPr>
              <p:cNvPr id="138" name="Docker Hub" descr="Image result for docker hub logo">
                <a:extLst>
                  <a:ext uri="{FF2B5EF4-FFF2-40B4-BE49-F238E27FC236}">
                    <a16:creationId xmlns:a16="http://schemas.microsoft.com/office/drawing/2014/main" id="{7614B852-755B-422F-8409-7E0E78B670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84CECCE8-6866-45A1-8152-1750757D4E93}"/>
                  </a:ext>
                </a:extLst>
              </p:cNvPr>
              <p:cNvSpPr txBox="1"/>
              <p:nvPr/>
            </p:nvSpPr>
            <p:spPr>
              <a:xfrm>
                <a:off x="8081204" y="5795135"/>
                <a:ext cx="1358036" cy="395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1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900" dirty="0">
                    <a:solidFill>
                      <a:sysClr val="windowText" lastClr="000000"/>
                    </a:solidFill>
                    <a:latin typeface="Calibri" panose="020F0502020204030204"/>
                    <a:ea typeface="+mn-ea"/>
                    <a:cs typeface="+mn-cs"/>
                  </a:rPr>
                  <a:t>Docker Hub</a:t>
                </a:r>
              </a:p>
            </p:txBody>
          </p:sp>
        </p:grpSp>
        <p:pic>
          <p:nvPicPr>
            <p:cNvPr id="140" name="Redhat" descr="A close up of a logo&#10;&#10;Description automatically generated">
              <a:extLst>
                <a:ext uri="{FF2B5EF4-FFF2-40B4-BE49-F238E27FC236}">
                  <a16:creationId xmlns:a16="http://schemas.microsoft.com/office/drawing/2014/main" id="{C38036A9-52AC-43FE-AEA7-4D6A3346A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5" t="27708" r="13421" b="13191"/>
            <a:stretch/>
          </p:blipFill>
          <p:spPr>
            <a:xfrm>
              <a:off x="2986107" y="4158543"/>
              <a:ext cx="476665" cy="473973"/>
            </a:xfrm>
            <a:prstGeom prst="rect">
              <a:avLst/>
            </a:prstGeom>
          </p:spPr>
        </p:pic>
        <p:pic>
          <p:nvPicPr>
            <p:cNvPr id="141" name="gcr" descr="Image result for google container registry logo">
              <a:extLst>
                <a:ext uri="{FF2B5EF4-FFF2-40B4-BE49-F238E27FC236}">
                  <a16:creationId xmlns:a16="http://schemas.microsoft.com/office/drawing/2014/main" id="{E426AC4B-1041-4E91-93DC-9B6F505A46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9097" y="4850706"/>
              <a:ext cx="444268" cy="444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2" name="Node-Hub">
            <a:extLst>
              <a:ext uri="{FF2B5EF4-FFF2-40B4-BE49-F238E27FC236}">
                <a16:creationId xmlns:a16="http://schemas.microsoft.com/office/drawing/2014/main" id="{D084C9EF-5ACB-44DF-B58F-DACC507B52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3079284" y="2744087"/>
            <a:ext cx="195941" cy="142757"/>
          </a:xfrm>
          <a:prstGeom prst="rect">
            <a:avLst/>
          </a:prstGeom>
        </p:spPr>
      </p:pic>
      <p:sp>
        <p:nvSpPr>
          <p:cNvPr id="264" name="Lightning Bolt 263">
            <a:extLst>
              <a:ext uri="{FF2B5EF4-FFF2-40B4-BE49-F238E27FC236}">
                <a16:creationId xmlns:a16="http://schemas.microsoft.com/office/drawing/2014/main" id="{F861634F-EC64-4940-9B2D-9385D8E7D4A6}"/>
              </a:ext>
            </a:extLst>
          </p:cNvPr>
          <p:cNvSpPr/>
          <p:nvPr/>
        </p:nvSpPr>
        <p:spPr>
          <a:xfrm flipH="1">
            <a:off x="6153183" y="3525054"/>
            <a:ext cx="152718" cy="232263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dev">
            <a:extLst>
              <a:ext uri="{FF2B5EF4-FFF2-40B4-BE49-F238E27FC236}">
                <a16:creationId xmlns:a16="http://schemas.microsoft.com/office/drawing/2014/main" id="{84D9C5EA-6A97-44E6-8D53-CE013EB7DC7D}"/>
              </a:ext>
            </a:extLst>
          </p:cNvPr>
          <p:cNvSpPr/>
          <p:nvPr/>
        </p:nvSpPr>
        <p:spPr>
          <a:xfrm>
            <a:off x="6600308" y="5285064"/>
            <a:ext cx="1140755" cy="605920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</a:t>
            </a: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FFF05EEA-A491-42DD-B7E7-18A4FE2A53B8}"/>
              </a:ext>
            </a:extLst>
          </p:cNvPr>
          <p:cNvSpPr/>
          <p:nvPr/>
        </p:nvSpPr>
        <p:spPr>
          <a:xfrm>
            <a:off x="8091442" y="5520258"/>
            <a:ext cx="440864" cy="22382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8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kern="0" dirty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Helloworld</a:t>
            </a:r>
            <a:br>
              <a:rPr lang="en-US" sz="700" kern="0" dirty="0">
                <a:solidFill>
                  <a:srgbClr val="FFFFFF"/>
                </a:solidFill>
                <a:latin typeface="Calibri"/>
                <a:ea typeface="+mn-ea"/>
                <a:cs typeface="+mn-cs"/>
              </a:rPr>
            </a:br>
            <a:r>
              <a:rPr lang="en-US" sz="600" kern="0" dirty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digest: 91e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E307DF-EFBD-4564-89FD-58B98C4CB1BE}"/>
              </a:ext>
            </a:extLst>
          </p:cNvPr>
          <p:cNvSpPr/>
          <p:nvPr/>
        </p:nvSpPr>
        <p:spPr>
          <a:xfrm>
            <a:off x="8041482" y="5541892"/>
            <a:ext cx="486125" cy="223826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88D38276-F9DB-4EFF-B69B-4726F3C67E27}"/>
              </a:ext>
            </a:extLst>
          </p:cNvPr>
          <p:cNvSpPr/>
          <p:nvPr/>
        </p:nvSpPr>
        <p:spPr>
          <a:xfrm>
            <a:off x="7526932" y="5459383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faclon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-team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81BA0575-32F5-4343-97DE-2DA77C263736}"/>
              </a:ext>
            </a:extLst>
          </p:cNvPr>
          <p:cNvSpPr/>
          <p:nvPr/>
        </p:nvSpPr>
        <p:spPr>
          <a:xfrm>
            <a:off x="7526932" y="5675183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warriors-team</a:t>
            </a:r>
          </a:p>
        </p:txBody>
      </p:sp>
      <p:pic>
        <p:nvPicPr>
          <p:cNvPr id="142" name="Picture 141" descr="A close up of a logo&#10;&#10;Description automatically generated">
            <a:extLst>
              <a:ext uri="{FF2B5EF4-FFF2-40B4-BE49-F238E27FC236}">
                <a16:creationId xmlns:a16="http://schemas.microsoft.com/office/drawing/2014/main" id="{A1F25108-1058-48DF-925C-BF6913BDF68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15" y="3325875"/>
            <a:ext cx="171947" cy="174661"/>
          </a:xfrm>
          <a:prstGeom prst="rect">
            <a:avLst/>
          </a:prstGeom>
        </p:spPr>
      </p:pic>
      <p:cxnSp>
        <p:nvCxnSpPr>
          <p:cNvPr id="143" name="ACR--&gt;Tasks">
            <a:extLst>
              <a:ext uri="{FF2B5EF4-FFF2-40B4-BE49-F238E27FC236}">
                <a16:creationId xmlns:a16="http://schemas.microsoft.com/office/drawing/2014/main" id="{D7989C1B-606F-4F00-9A51-E5D5D445F6CB}"/>
              </a:ext>
            </a:extLst>
          </p:cNvPr>
          <p:cNvCxnSpPr>
            <a:cxnSpLocks/>
            <a:stCxn id="374" idx="0"/>
            <a:endCxn id="138" idx="3"/>
          </p:cNvCxnSpPr>
          <p:nvPr/>
        </p:nvCxnSpPr>
        <p:spPr>
          <a:xfrm flipH="1" flipV="1">
            <a:off x="3569434" y="2810080"/>
            <a:ext cx="2294975" cy="684813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44" name="Twistlock" descr="Related image">
            <a:extLst>
              <a:ext uri="{FF2B5EF4-FFF2-40B4-BE49-F238E27FC236}">
                <a16:creationId xmlns:a16="http://schemas.microsoft.com/office/drawing/2014/main" id="{5499F79E-937F-460A-9A40-6072DF757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554" y="249521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Twistlock" descr="Related image">
            <a:extLst>
              <a:ext uri="{FF2B5EF4-FFF2-40B4-BE49-F238E27FC236}">
                <a16:creationId xmlns:a16="http://schemas.microsoft.com/office/drawing/2014/main" id="{C72809AB-9726-488B-8B00-4868ABEE0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1330" y="3671898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7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14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900"/>
                            </p:stCondLst>
                            <p:childTnLst>
                              <p:par>
                                <p:cTn id="15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33333E-6 C 0.03919 0.15926 0.19713 0.08125 0.43476 0.0865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32" y="504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900"/>
                            </p:stCondLst>
                            <p:childTnLst>
                              <p:par>
                                <p:cTn id="2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6111 C -0.09102 -0.06111 -0.10729 0.09375 0.06198 0.095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33333E-6 C -0.08855 3.33333E-6 -0.0793 -0.08542 -0.15482 -0.08635 " pathEditMode="relative" rAng="0" ptsTypes="AA">
                                      <p:cBhvr>
                                        <p:cTn id="38" dur="13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7" y="-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C 0.00208 0.17083 0.13737 0.24398 0.21458 0.24213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1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50"/>
                            </p:stCondLst>
                            <p:childTnLst>
                              <p:par>
                                <p:cTn id="4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0.06576 -0.3094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-1548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53" presetClass="exit" presetSubtype="32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6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6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7 L -0.12877 -0.00139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45" y="-6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 animBg="1"/>
      <p:bldP spid="266" grpId="0" animBg="1"/>
      <p:bldP spid="26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3142DE-5A19-4464-A5DF-752583CD01E1}"/>
              </a:ext>
            </a:extLst>
          </p:cNvPr>
          <p:cNvSpPr/>
          <p:nvPr/>
        </p:nvSpPr>
        <p:spPr>
          <a:xfrm>
            <a:off x="10264553" y="1977765"/>
            <a:ext cx="576064" cy="41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A773E-ACBF-4567-81E9-679FD88D3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1823104" cy="1143000"/>
          </a:xfrm>
        </p:spPr>
        <p:txBody>
          <a:bodyPr/>
          <a:lstStyle/>
          <a:p>
            <a:r>
              <a:rPr lang="en-US" sz="5400" dirty="0"/>
              <a:t>Are Your Base Artifacts Secure?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DA38D535-0ADF-4C78-BA22-5153B9C153C4}"/>
              </a:ext>
            </a:extLst>
          </p:cNvPr>
          <p:cNvSpPr/>
          <p:nvPr/>
        </p:nvSpPr>
        <p:spPr>
          <a:xfrm>
            <a:off x="6393136" y="2550970"/>
            <a:ext cx="2153784" cy="397363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demo42.azurecr.io</a:t>
            </a:r>
          </a:p>
        </p:txBody>
      </p:sp>
      <p:sp>
        <p:nvSpPr>
          <p:cNvPr id="336" name="staging-artifacts">
            <a:extLst>
              <a:ext uri="{FF2B5EF4-FFF2-40B4-BE49-F238E27FC236}">
                <a16:creationId xmlns:a16="http://schemas.microsoft.com/office/drawing/2014/main" id="{15A8AEDB-861A-4F91-A75D-71B8237D3174}"/>
              </a:ext>
            </a:extLst>
          </p:cNvPr>
          <p:cNvSpPr/>
          <p:nvPr/>
        </p:nvSpPr>
        <p:spPr>
          <a:xfrm>
            <a:off x="6600308" y="3135677"/>
            <a:ext cx="1140755" cy="1025387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Task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Validation</a:t>
            </a:r>
          </a:p>
        </p:txBody>
      </p:sp>
      <p:sp>
        <p:nvSpPr>
          <p:cNvPr id="337" name="dev">
            <a:extLst>
              <a:ext uri="{FF2B5EF4-FFF2-40B4-BE49-F238E27FC236}">
                <a16:creationId xmlns:a16="http://schemas.microsoft.com/office/drawing/2014/main" id="{84D9C5EA-6A97-44E6-8D53-CE013EB7DC7D}"/>
              </a:ext>
            </a:extLst>
          </p:cNvPr>
          <p:cNvSpPr/>
          <p:nvPr/>
        </p:nvSpPr>
        <p:spPr>
          <a:xfrm>
            <a:off x="6600308" y="5285064"/>
            <a:ext cx="1140755" cy="605920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</a:t>
            </a:r>
          </a:p>
        </p:txBody>
      </p:sp>
      <p:sp>
        <p:nvSpPr>
          <p:cNvPr id="339" name="base-artifacts">
            <a:extLst>
              <a:ext uri="{FF2B5EF4-FFF2-40B4-BE49-F238E27FC236}">
                <a16:creationId xmlns:a16="http://schemas.microsoft.com/office/drawing/2014/main" id="{8106CCE9-3912-458D-871C-F14FE62EF589}"/>
              </a:ext>
            </a:extLst>
          </p:cNvPr>
          <p:cNvSpPr/>
          <p:nvPr/>
        </p:nvSpPr>
        <p:spPr>
          <a:xfrm>
            <a:off x="6600308" y="4217637"/>
            <a:ext cx="1140755" cy="1025387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base-artifacts</a:t>
            </a:r>
          </a:p>
        </p:txBody>
      </p:sp>
      <p:sp>
        <p:nvSpPr>
          <p:cNvPr id="340" name="base-java-repo">
            <a:extLst>
              <a:ext uri="{FF2B5EF4-FFF2-40B4-BE49-F238E27FC236}">
                <a16:creationId xmlns:a16="http://schemas.microsoft.com/office/drawing/2014/main" id="{EF240E03-8AEB-4258-B899-8CC4DE5F2883}"/>
              </a:ext>
            </a:extLst>
          </p:cNvPr>
          <p:cNvSpPr/>
          <p:nvPr/>
        </p:nvSpPr>
        <p:spPr>
          <a:xfrm>
            <a:off x="7526932" y="4607014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</p:txBody>
      </p:sp>
      <p:sp>
        <p:nvSpPr>
          <p:cNvPr id="341" name="base-dotnet-repo">
            <a:extLst>
              <a:ext uri="{FF2B5EF4-FFF2-40B4-BE49-F238E27FC236}">
                <a16:creationId xmlns:a16="http://schemas.microsoft.com/office/drawing/2014/main" id="{BB235F0F-DEB6-4397-85CF-3495DF592EE9}"/>
              </a:ext>
            </a:extLst>
          </p:cNvPr>
          <p:cNvSpPr/>
          <p:nvPr/>
        </p:nvSpPr>
        <p:spPr>
          <a:xfrm>
            <a:off x="7526932" y="4822098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dotnet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88D38276-F9DB-4EFF-B69B-4726F3C67E27}"/>
              </a:ext>
            </a:extLst>
          </p:cNvPr>
          <p:cNvSpPr/>
          <p:nvPr/>
        </p:nvSpPr>
        <p:spPr>
          <a:xfrm>
            <a:off x="7526932" y="5459383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faclon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-team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81BA0575-32F5-4343-97DE-2DA77C263736}"/>
              </a:ext>
            </a:extLst>
          </p:cNvPr>
          <p:cNvSpPr/>
          <p:nvPr/>
        </p:nvSpPr>
        <p:spPr>
          <a:xfrm>
            <a:off x="7526932" y="5675183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warriors-team</a:t>
            </a:r>
          </a:p>
        </p:txBody>
      </p:sp>
      <p:sp>
        <p:nvSpPr>
          <p:cNvPr id="346" name="base-wordpress-repo">
            <a:extLst>
              <a:ext uri="{FF2B5EF4-FFF2-40B4-BE49-F238E27FC236}">
                <a16:creationId xmlns:a16="http://schemas.microsoft.com/office/drawing/2014/main" id="{CDC3BB19-DFB5-4EA6-958B-A192DBF40879}"/>
              </a:ext>
            </a:extLst>
          </p:cNvPr>
          <p:cNvSpPr/>
          <p:nvPr/>
        </p:nvSpPr>
        <p:spPr>
          <a:xfrm>
            <a:off x="7526932" y="5037182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wordpress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7" name="staging-node-repo">
            <a:extLst>
              <a:ext uri="{FF2B5EF4-FFF2-40B4-BE49-F238E27FC236}">
                <a16:creationId xmlns:a16="http://schemas.microsoft.com/office/drawing/2014/main" id="{931A8DD3-D180-422F-9B5D-D46068EFAD9C}"/>
              </a:ext>
            </a:extLst>
          </p:cNvPr>
          <p:cNvSpPr/>
          <p:nvPr/>
        </p:nvSpPr>
        <p:spPr>
          <a:xfrm>
            <a:off x="7526932" y="3305639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pic>
        <p:nvPicPr>
          <p:cNvPr id="348" name="Node-base">
            <a:extLst>
              <a:ext uri="{FF2B5EF4-FFF2-40B4-BE49-F238E27FC236}">
                <a16:creationId xmlns:a16="http://schemas.microsoft.com/office/drawing/2014/main" id="{8C20B955-00C9-4F73-B832-ADA7F34E2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7638435" y="4415304"/>
            <a:ext cx="195941" cy="142757"/>
          </a:xfrm>
          <a:prstGeom prst="rect">
            <a:avLst/>
          </a:prstGeom>
        </p:spPr>
      </p:pic>
      <p:sp>
        <p:nvSpPr>
          <p:cNvPr id="349" name="staging-java-repo">
            <a:extLst>
              <a:ext uri="{FF2B5EF4-FFF2-40B4-BE49-F238E27FC236}">
                <a16:creationId xmlns:a16="http://schemas.microsoft.com/office/drawing/2014/main" id="{B1764A5A-809B-4FA2-A704-9873C03A0A2A}"/>
              </a:ext>
            </a:extLst>
          </p:cNvPr>
          <p:cNvSpPr/>
          <p:nvPr/>
        </p:nvSpPr>
        <p:spPr>
          <a:xfrm>
            <a:off x="7526932" y="3525054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</p:txBody>
      </p:sp>
      <p:sp>
        <p:nvSpPr>
          <p:cNvPr id="350" name="staging-dotnet-repo">
            <a:extLst>
              <a:ext uri="{FF2B5EF4-FFF2-40B4-BE49-F238E27FC236}">
                <a16:creationId xmlns:a16="http://schemas.microsoft.com/office/drawing/2014/main" id="{7E6E4AC1-C202-4494-AEF4-0F365FC3F4FB}"/>
              </a:ext>
            </a:extLst>
          </p:cNvPr>
          <p:cNvSpPr/>
          <p:nvPr/>
        </p:nvSpPr>
        <p:spPr>
          <a:xfrm>
            <a:off x="7526932" y="3740138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dotnet</a:t>
            </a:r>
          </a:p>
        </p:txBody>
      </p:sp>
      <p:sp>
        <p:nvSpPr>
          <p:cNvPr id="351" name="staging-wordpress-repo">
            <a:extLst>
              <a:ext uri="{FF2B5EF4-FFF2-40B4-BE49-F238E27FC236}">
                <a16:creationId xmlns:a16="http://schemas.microsoft.com/office/drawing/2014/main" id="{A030F892-DA33-4915-AB5E-C2E7A5862E49}"/>
              </a:ext>
            </a:extLst>
          </p:cNvPr>
          <p:cNvSpPr/>
          <p:nvPr/>
        </p:nvSpPr>
        <p:spPr>
          <a:xfrm>
            <a:off x="7526932" y="3955222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wordpress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2" name="MCR">
            <a:extLst>
              <a:ext uri="{FF2B5EF4-FFF2-40B4-BE49-F238E27FC236}">
                <a16:creationId xmlns:a16="http://schemas.microsoft.com/office/drawing/2014/main" id="{C5931FBA-4292-40FB-B4BE-E88EB5FBEDF2}"/>
              </a:ext>
            </a:extLst>
          </p:cNvPr>
          <p:cNvGrpSpPr/>
          <p:nvPr/>
        </p:nvGrpSpPr>
        <p:grpSpPr>
          <a:xfrm>
            <a:off x="2829528" y="3386772"/>
            <a:ext cx="789823" cy="553584"/>
            <a:chOff x="2693602" y="4255008"/>
            <a:chExt cx="789935" cy="553663"/>
          </a:xfrm>
        </p:grpSpPr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044F28DA-00E3-4D2F-9709-41259314345C}"/>
                </a:ext>
              </a:extLst>
            </p:cNvPr>
            <p:cNvSpPr txBox="1"/>
            <p:nvPr/>
          </p:nvSpPr>
          <p:spPr>
            <a:xfrm>
              <a:off x="2693602" y="4608588"/>
              <a:ext cx="789935" cy="2000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91417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+mn-ea"/>
                  <a:cs typeface="+mn-cs"/>
                </a:rPr>
                <a:t>MCR</a:t>
              </a:r>
            </a:p>
          </p:txBody>
        </p:sp>
        <p:pic>
          <p:nvPicPr>
            <p:cNvPr id="354" name="MCR" descr="C:\Users\steve\AppData\Local\Temp\SNAGHTML3c2ca0f.PNG">
              <a:extLst>
                <a:ext uri="{FF2B5EF4-FFF2-40B4-BE49-F238E27FC236}">
                  <a16:creationId xmlns:a16="http://schemas.microsoft.com/office/drawing/2014/main" id="{1F5AE42D-000F-49D8-B41D-9A1C00A223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8373" y="4255008"/>
              <a:ext cx="439154" cy="403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019B8224-ED82-4186-B409-D932859557E3}"/>
              </a:ext>
            </a:extLst>
          </p:cNvPr>
          <p:cNvGrpSpPr/>
          <p:nvPr/>
        </p:nvGrpSpPr>
        <p:grpSpPr>
          <a:xfrm>
            <a:off x="5591943" y="1718966"/>
            <a:ext cx="1066517" cy="921401"/>
            <a:chOff x="4709527" y="3746417"/>
            <a:chExt cx="1066517" cy="921400"/>
          </a:xfrm>
        </p:grpSpPr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2CB27701-BCBE-423B-8CA8-1B780EB834C0}"/>
                </a:ext>
              </a:extLst>
            </p:cNvPr>
            <p:cNvSpPr/>
            <p:nvPr/>
          </p:nvSpPr>
          <p:spPr>
            <a:xfrm>
              <a:off x="4709527" y="4175374"/>
              <a:ext cx="106651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2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Private Registry</a:t>
              </a:r>
            </a:p>
            <a:p>
              <a:pPr algn="ctr" defTabSz="89582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ecr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gcr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dtr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harbor,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jfrog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…</a:t>
              </a:r>
            </a:p>
          </p:txBody>
        </p:sp>
        <p:pic>
          <p:nvPicPr>
            <p:cNvPr id="357" name="ACR">
              <a:extLst>
                <a:ext uri="{FF2B5EF4-FFF2-40B4-BE49-F238E27FC236}">
                  <a16:creationId xmlns:a16="http://schemas.microsoft.com/office/drawing/2014/main" id="{58256C00-4864-4C58-A455-6F73561BD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41752" y="3746417"/>
              <a:ext cx="554543" cy="554543"/>
            </a:xfrm>
            <a:prstGeom prst="rect">
              <a:avLst/>
            </a:prstGeom>
          </p:spPr>
        </p:pic>
      </p:grpSp>
      <p:pic>
        <p:nvPicPr>
          <p:cNvPr id="358" name="Quay" descr="Image result for quay registry icon">
            <a:extLst>
              <a:ext uri="{FF2B5EF4-FFF2-40B4-BE49-F238E27FC236}">
                <a16:creationId xmlns:a16="http://schemas.microsoft.com/office/drawing/2014/main" id="{35C7845C-525D-42D8-A6C8-12F551A76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240" y="5513163"/>
            <a:ext cx="516399" cy="14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9" name="GitHub" descr="A close up of a logo&#10;&#10;Description automatically generated">
            <a:extLst>
              <a:ext uri="{FF2B5EF4-FFF2-40B4-BE49-F238E27FC236}">
                <a16:creationId xmlns:a16="http://schemas.microsoft.com/office/drawing/2014/main" id="{EBB55FEA-5BBB-494E-AC27-BF5215B908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060" y="5874391"/>
            <a:ext cx="506756" cy="506756"/>
          </a:xfrm>
          <a:prstGeom prst="rect">
            <a:avLst/>
          </a:prstGeom>
        </p:spPr>
      </p:pic>
      <p:sp>
        <p:nvSpPr>
          <p:cNvPr id="360" name="Rectangle 359">
            <a:extLst>
              <a:ext uri="{FF2B5EF4-FFF2-40B4-BE49-F238E27FC236}">
                <a16:creationId xmlns:a16="http://schemas.microsoft.com/office/drawing/2014/main" id="{C06D6DAA-A928-4BB4-AC8A-D603FBE0A3F3}"/>
              </a:ext>
            </a:extLst>
          </p:cNvPr>
          <p:cNvSpPr/>
          <p:nvPr/>
        </p:nvSpPr>
        <p:spPr>
          <a:xfrm>
            <a:off x="2666493" y="1690689"/>
            <a:ext cx="1257300" cy="4957761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Registries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5148973C-6BA9-4A90-BCF7-9091E9D7B7F5}"/>
              </a:ext>
            </a:extLst>
          </p:cNvPr>
          <p:cNvSpPr/>
          <p:nvPr/>
        </p:nvSpPr>
        <p:spPr>
          <a:xfrm>
            <a:off x="5591944" y="1690688"/>
            <a:ext cx="4918769" cy="4957763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Environment</a:t>
            </a:r>
          </a:p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azure, google, on-prem, …</a:t>
            </a:r>
          </a:p>
        </p:txBody>
      </p:sp>
      <p:sp>
        <p:nvSpPr>
          <p:cNvPr id="362" name="Cloud 361">
            <a:extLst>
              <a:ext uri="{FF2B5EF4-FFF2-40B4-BE49-F238E27FC236}">
                <a16:creationId xmlns:a16="http://schemas.microsoft.com/office/drawing/2014/main" id="{36E3987D-659A-47F7-8B1F-F84A50FCEFEC}"/>
              </a:ext>
            </a:extLst>
          </p:cNvPr>
          <p:cNvSpPr/>
          <p:nvPr/>
        </p:nvSpPr>
        <p:spPr>
          <a:xfrm>
            <a:off x="4060600" y="3199028"/>
            <a:ext cx="1405705" cy="724256"/>
          </a:xfrm>
          <a:prstGeom prst="clou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Internet</a:t>
            </a:r>
          </a:p>
        </p:txBody>
      </p:sp>
      <p:sp>
        <p:nvSpPr>
          <p:cNvPr id="363" name="Lightning Bolt 362">
            <a:extLst>
              <a:ext uri="{FF2B5EF4-FFF2-40B4-BE49-F238E27FC236}">
                <a16:creationId xmlns:a16="http://schemas.microsoft.com/office/drawing/2014/main" id="{24325433-AB01-43BC-9423-33089D60A24C}"/>
              </a:ext>
            </a:extLst>
          </p:cNvPr>
          <p:cNvSpPr/>
          <p:nvPr/>
        </p:nvSpPr>
        <p:spPr>
          <a:xfrm flipH="1">
            <a:off x="4865361" y="3555693"/>
            <a:ext cx="377127" cy="57355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4" name="Picture 363">
            <a:extLst>
              <a:ext uri="{FF2B5EF4-FFF2-40B4-BE49-F238E27FC236}">
                <a16:creationId xmlns:a16="http://schemas.microsoft.com/office/drawing/2014/main" id="{80690642-E743-4E64-B042-46C106085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3856" y="2753271"/>
            <a:ext cx="637675" cy="485768"/>
          </a:xfrm>
          <a:prstGeom prst="rect">
            <a:avLst/>
          </a:prstGeom>
        </p:spPr>
      </p:pic>
      <p:pic>
        <p:nvPicPr>
          <p:cNvPr id="365" name="Picture 364">
            <a:extLst>
              <a:ext uri="{FF2B5EF4-FFF2-40B4-BE49-F238E27FC236}">
                <a16:creationId xmlns:a16="http://schemas.microsoft.com/office/drawing/2014/main" id="{32065604-F744-44E1-96DC-D949BE81B9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3095" y="3186116"/>
            <a:ext cx="637675" cy="485768"/>
          </a:xfrm>
          <a:prstGeom prst="rect">
            <a:avLst/>
          </a:prstGeom>
        </p:spPr>
      </p:pic>
      <p:pic>
        <p:nvPicPr>
          <p:cNvPr id="366" name="Picture 365">
            <a:extLst>
              <a:ext uri="{FF2B5EF4-FFF2-40B4-BE49-F238E27FC236}">
                <a16:creationId xmlns:a16="http://schemas.microsoft.com/office/drawing/2014/main" id="{1F7431A9-001C-43A7-8FC8-BECD60F97B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600" y="3399179"/>
            <a:ext cx="637675" cy="485768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97667E8F-AE31-479C-8C15-487F49D3F7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1532" y="3923284"/>
            <a:ext cx="485393" cy="485768"/>
          </a:xfrm>
          <a:prstGeom prst="rect">
            <a:avLst/>
          </a:prstGeom>
        </p:spPr>
      </p:pic>
      <p:pic>
        <p:nvPicPr>
          <p:cNvPr id="368" name="Node-Hub">
            <a:extLst>
              <a:ext uri="{FF2B5EF4-FFF2-40B4-BE49-F238E27FC236}">
                <a16:creationId xmlns:a16="http://schemas.microsoft.com/office/drawing/2014/main" id="{FC9EBF57-4DC8-49AB-B015-942D501E5F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3126467" y="2749712"/>
            <a:ext cx="195941" cy="142757"/>
          </a:xfrm>
          <a:prstGeom prst="rect">
            <a:avLst/>
          </a:prstGeom>
        </p:spPr>
      </p:pic>
      <p:pic>
        <p:nvPicPr>
          <p:cNvPr id="369" name="marketing-image">
            <a:extLst>
              <a:ext uri="{FF2B5EF4-FFF2-40B4-BE49-F238E27FC236}">
                <a16:creationId xmlns:a16="http://schemas.microsoft.com/office/drawing/2014/main" id="{1B994889-7285-4C58-B2C9-D83CEF4081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5779347" y="3808796"/>
            <a:ext cx="195941" cy="142757"/>
          </a:xfrm>
          <a:prstGeom prst="rect">
            <a:avLst/>
          </a:prstGeom>
        </p:spPr>
      </p:pic>
      <p:pic>
        <p:nvPicPr>
          <p:cNvPr id="370" name="SecurityScanning" descr="Image result for azure security center logo">
            <a:extLst>
              <a:ext uri="{FF2B5EF4-FFF2-40B4-BE49-F238E27FC236}">
                <a16:creationId xmlns:a16="http://schemas.microsoft.com/office/drawing/2014/main" id="{436475D4-045E-4012-8E60-94185509B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045" y="2543769"/>
            <a:ext cx="283612" cy="37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1" name="Docker Hub">
            <a:extLst>
              <a:ext uri="{FF2B5EF4-FFF2-40B4-BE49-F238E27FC236}">
                <a16:creationId xmlns:a16="http://schemas.microsoft.com/office/drawing/2014/main" id="{6FDDF59F-9974-40F5-8337-B4FDAEE3D550}"/>
              </a:ext>
            </a:extLst>
          </p:cNvPr>
          <p:cNvGrpSpPr/>
          <p:nvPr/>
        </p:nvGrpSpPr>
        <p:grpSpPr>
          <a:xfrm>
            <a:off x="2827822" y="2550968"/>
            <a:ext cx="793232" cy="614891"/>
            <a:chOff x="8081204" y="5137617"/>
            <a:chExt cx="1358036" cy="1052709"/>
          </a:xfrm>
        </p:grpSpPr>
        <p:pic>
          <p:nvPicPr>
            <p:cNvPr id="372" name="Docker Hub" descr="Image result for docker hub logo">
              <a:extLst>
                <a:ext uri="{FF2B5EF4-FFF2-40B4-BE49-F238E27FC236}">
                  <a16:creationId xmlns:a16="http://schemas.microsoft.com/office/drawing/2014/main" id="{E91B72A8-1329-4D89-9FF9-C30260D96C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8280189" y="5137617"/>
              <a:ext cx="1070675" cy="887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131031CC-1F82-480F-9FC5-142ADB79D1DE}"/>
                </a:ext>
              </a:extLst>
            </p:cNvPr>
            <p:cNvSpPr txBox="1"/>
            <p:nvPr/>
          </p:nvSpPr>
          <p:spPr>
            <a:xfrm>
              <a:off x="8081204" y="5795135"/>
              <a:ext cx="1358036" cy="395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7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dirty="0">
                  <a:solidFill>
                    <a:sysClr val="windowText" lastClr="000000"/>
                  </a:solidFill>
                  <a:latin typeface="Calibri" panose="020F0502020204030204"/>
                  <a:ea typeface="+mn-ea"/>
                  <a:cs typeface="+mn-cs"/>
                </a:rPr>
                <a:t>Docker Hub</a:t>
              </a:r>
            </a:p>
          </p:txBody>
        </p:sp>
      </p:grpSp>
      <p:pic>
        <p:nvPicPr>
          <p:cNvPr id="374" name="ACR Tasks">
            <a:extLst>
              <a:ext uri="{FF2B5EF4-FFF2-40B4-BE49-F238E27FC236}">
                <a16:creationId xmlns:a16="http://schemas.microsoft.com/office/drawing/2014/main" id="{B1108E4D-239C-4F65-8E28-734A1CA80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40" y="3494893"/>
            <a:ext cx="497937" cy="497937"/>
          </a:xfrm>
          <a:prstGeom prst="rect">
            <a:avLst/>
          </a:prstGeom>
        </p:spPr>
      </p:pic>
      <p:pic>
        <p:nvPicPr>
          <p:cNvPr id="375" name="Redhat" descr="A close up of a logo&#10;&#10;Description automatically generated">
            <a:extLst>
              <a:ext uri="{FF2B5EF4-FFF2-40B4-BE49-F238E27FC236}">
                <a16:creationId xmlns:a16="http://schemas.microsoft.com/office/drawing/2014/main" id="{A875CF52-22F4-424E-86C3-D2DC7982A87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5" t="27708" r="13421" b="13191"/>
          <a:stretch/>
        </p:blipFill>
        <p:spPr>
          <a:xfrm>
            <a:off x="2986107" y="4158543"/>
            <a:ext cx="476665" cy="473973"/>
          </a:xfrm>
          <a:prstGeom prst="rect">
            <a:avLst/>
          </a:prstGeom>
        </p:spPr>
      </p:pic>
      <p:sp>
        <p:nvSpPr>
          <p:cNvPr id="376" name="base-node-repo">
            <a:extLst>
              <a:ext uri="{FF2B5EF4-FFF2-40B4-BE49-F238E27FC236}">
                <a16:creationId xmlns:a16="http://schemas.microsoft.com/office/drawing/2014/main" id="{C6D85281-84B3-437F-9569-16D398AC53BC}"/>
              </a:ext>
            </a:extLst>
          </p:cNvPr>
          <p:cNvSpPr/>
          <p:nvPr/>
        </p:nvSpPr>
        <p:spPr>
          <a:xfrm>
            <a:off x="7526932" y="4387599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pic>
        <p:nvPicPr>
          <p:cNvPr id="377" name="Node-staging">
            <a:extLst>
              <a:ext uri="{FF2B5EF4-FFF2-40B4-BE49-F238E27FC236}">
                <a16:creationId xmlns:a16="http://schemas.microsoft.com/office/drawing/2014/main" id="{8A1ABB34-B330-4B1D-9DF1-23B42BC81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7638435" y="3340722"/>
            <a:ext cx="195941" cy="142757"/>
          </a:xfrm>
          <a:prstGeom prst="rect">
            <a:avLst/>
          </a:prstGeom>
        </p:spPr>
      </p:pic>
      <p:sp>
        <p:nvSpPr>
          <p:cNvPr id="380" name="ACR Tasks-text">
            <a:extLst>
              <a:ext uri="{FF2B5EF4-FFF2-40B4-BE49-F238E27FC236}">
                <a16:creationId xmlns:a16="http://schemas.microsoft.com/office/drawing/2014/main" id="{29512B3F-E37A-4F12-9E26-6C19D3519104}"/>
              </a:ext>
            </a:extLst>
          </p:cNvPr>
          <p:cNvSpPr/>
          <p:nvPr/>
        </p:nvSpPr>
        <p:spPr>
          <a:xfrm>
            <a:off x="5560793" y="3923284"/>
            <a:ext cx="5940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ACR Tasks</a:t>
            </a:r>
            <a:endParaRPr lang="en-US" sz="800" kern="0" dirty="0">
              <a:solidFill>
                <a:sysClr val="windowText" lastClr="000000"/>
              </a:solidFill>
              <a:latin typeface="Calibri" panose="020F0502020204030204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1" name="Windows" descr="Related image">
            <a:extLst>
              <a:ext uri="{FF2B5EF4-FFF2-40B4-BE49-F238E27FC236}">
                <a16:creationId xmlns:a16="http://schemas.microsoft.com/office/drawing/2014/main" id="{EFBAE6EE-ED82-4C32-832C-4C4D547B2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339096" y="2634930"/>
            <a:ext cx="438603" cy="43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2" name="Linux" descr="Image result for linux icon">
            <a:extLst>
              <a:ext uri="{FF2B5EF4-FFF2-40B4-BE49-F238E27FC236}">
                <a16:creationId xmlns:a16="http://schemas.microsoft.com/office/drawing/2014/main" id="{A09BECE6-B12C-4EC2-9E9E-E1DE768E6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42" y="2641117"/>
            <a:ext cx="420511" cy="42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3" name="IoT">
            <a:extLst>
              <a:ext uri="{FF2B5EF4-FFF2-40B4-BE49-F238E27FC236}">
                <a16:creationId xmlns:a16="http://schemas.microsoft.com/office/drawing/2014/main" id="{1E3E492F-4E82-44B8-85D2-C3C23CE1D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 bwMode="auto">
          <a:xfrm>
            <a:off x="339044" y="2632017"/>
            <a:ext cx="438707" cy="4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4" name=".NET">
            <a:extLst>
              <a:ext uri="{FF2B5EF4-FFF2-40B4-BE49-F238E27FC236}">
                <a16:creationId xmlns:a16="http://schemas.microsoft.com/office/drawing/2014/main" id="{B2EF3684-ED91-4CD5-BD11-C83C199E8EE9}"/>
              </a:ext>
            </a:extLst>
          </p:cNvPr>
          <p:cNvSpPr/>
          <p:nvPr/>
        </p:nvSpPr>
        <p:spPr>
          <a:xfrm>
            <a:off x="246497" y="2666730"/>
            <a:ext cx="859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0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1A1A1A"/>
                </a:solidFill>
                <a:latin typeface="Segoe UI"/>
                <a:ea typeface="+mn-ea"/>
                <a:cs typeface="+mn-cs"/>
              </a:rPr>
              <a:t>.NET</a:t>
            </a:r>
          </a:p>
        </p:txBody>
      </p:sp>
      <p:pic>
        <p:nvPicPr>
          <p:cNvPr id="385" name="Java" descr="Image result for java icon">
            <a:extLst>
              <a:ext uri="{FF2B5EF4-FFF2-40B4-BE49-F238E27FC236}">
                <a16:creationId xmlns:a16="http://schemas.microsoft.com/office/drawing/2014/main" id="{9A475289-2A29-4DED-958E-0FCD06FA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30" y="2512203"/>
            <a:ext cx="678332" cy="67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6" name="gcr" descr="Image result for google container registry logo">
            <a:extLst>
              <a:ext uri="{FF2B5EF4-FFF2-40B4-BE49-F238E27FC236}">
                <a16:creationId xmlns:a16="http://schemas.microsoft.com/office/drawing/2014/main" id="{B52ABCAB-D3E0-46EF-9974-312B6932B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097" y="4850706"/>
            <a:ext cx="444268" cy="4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A84189-4877-4B1A-B496-0AEB27D0EAD4}"/>
              </a:ext>
            </a:extLst>
          </p:cNvPr>
          <p:cNvSpPr/>
          <p:nvPr/>
        </p:nvSpPr>
        <p:spPr>
          <a:xfrm>
            <a:off x="5531837" y="339870"/>
            <a:ext cx="6660163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5400" dirty="0">
                <a:latin typeface="+mj-lt"/>
                <a:ea typeface="+mj-ea"/>
                <a:cs typeface="+mj-cs"/>
              </a:rPr>
              <a:t>Images Secure?</a:t>
            </a:r>
          </a:p>
        </p:txBody>
      </p:sp>
      <p:grpSp>
        <p:nvGrpSpPr>
          <p:cNvPr id="56" name="Authentication">
            <a:extLst>
              <a:ext uri="{FF2B5EF4-FFF2-40B4-BE49-F238E27FC236}">
                <a16:creationId xmlns:a16="http://schemas.microsoft.com/office/drawing/2014/main" id="{1FD38897-40A3-4097-BB6F-4659EC24DD64}"/>
              </a:ext>
            </a:extLst>
          </p:cNvPr>
          <p:cNvGrpSpPr/>
          <p:nvPr/>
        </p:nvGrpSpPr>
        <p:grpSpPr>
          <a:xfrm>
            <a:off x="3758421" y="2247157"/>
            <a:ext cx="639856" cy="551600"/>
            <a:chOff x="4314167" y="3606147"/>
            <a:chExt cx="857250" cy="739009"/>
          </a:xfrm>
        </p:grpSpPr>
        <p:sp>
          <p:nvSpPr>
            <p:cNvPr id="57" name="Hexagon 56">
              <a:extLst>
                <a:ext uri="{FF2B5EF4-FFF2-40B4-BE49-F238E27FC236}">
                  <a16:creationId xmlns:a16="http://schemas.microsoft.com/office/drawing/2014/main" id="{F25423C8-E71D-4526-B343-D16B29409046}"/>
                </a:ext>
              </a:extLst>
            </p:cNvPr>
            <p:cNvSpPr/>
            <p:nvPr/>
          </p:nvSpPr>
          <p:spPr>
            <a:xfrm>
              <a:off x="4314167" y="3606147"/>
              <a:ext cx="857250" cy="739009"/>
            </a:xfrm>
            <a:prstGeom prst="hexagon">
              <a:avLst/>
            </a:prstGeom>
            <a:solidFill>
              <a:srgbClr val="18A6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Picture 2" descr="See the source image">
              <a:extLst>
                <a:ext uri="{FF2B5EF4-FFF2-40B4-BE49-F238E27FC236}">
                  <a16:creationId xmlns:a16="http://schemas.microsoft.com/office/drawing/2014/main" id="{00A10C44-F64D-4CEF-8277-D18FBB52B3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8" t="16719" r="28404" b="23834"/>
            <a:stretch/>
          </p:blipFill>
          <p:spPr bwMode="auto">
            <a:xfrm>
              <a:off x="4578267" y="3714372"/>
              <a:ext cx="319410" cy="461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Key">
            <a:extLst>
              <a:ext uri="{FF2B5EF4-FFF2-40B4-BE49-F238E27FC236}">
                <a16:creationId xmlns:a16="http://schemas.microsoft.com/office/drawing/2014/main" id="{E56D8FFB-7BF9-4B90-B993-75EAF1881903}"/>
              </a:ext>
            </a:extLst>
          </p:cNvPr>
          <p:cNvGrpSpPr/>
          <p:nvPr/>
        </p:nvGrpSpPr>
        <p:grpSpPr>
          <a:xfrm>
            <a:off x="4607054" y="2279653"/>
            <a:ext cx="939489" cy="486607"/>
            <a:chOff x="5375920" y="1795371"/>
            <a:chExt cx="939489" cy="48660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14A2055-D0B4-4871-BA88-2D806B5D311F}"/>
                </a:ext>
              </a:extLst>
            </p:cNvPr>
            <p:cNvSpPr/>
            <p:nvPr/>
          </p:nvSpPr>
          <p:spPr>
            <a:xfrm>
              <a:off x="5435734" y="1973378"/>
              <a:ext cx="498371" cy="4571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FD076CA-5905-4D9A-BE8E-D2B2AA0D262A}"/>
                </a:ext>
              </a:extLst>
            </p:cNvPr>
            <p:cNvSpPr/>
            <p:nvPr/>
          </p:nvSpPr>
          <p:spPr>
            <a:xfrm>
              <a:off x="6152726" y="1977753"/>
              <a:ext cx="127219" cy="1218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855B4262-AABF-478E-8CBE-43025A2FA0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39550" t="24379" r="40046" b="24641"/>
            <a:stretch/>
          </p:blipFill>
          <p:spPr>
            <a:xfrm rot="5400000">
              <a:off x="5602361" y="1568930"/>
              <a:ext cx="486607" cy="939489"/>
            </a:xfrm>
            <a:prstGeom prst="rect">
              <a:avLst/>
            </a:prstGeom>
          </p:spPr>
        </p:pic>
      </p:grpSp>
      <p:pic>
        <p:nvPicPr>
          <p:cNvPr id="81" name="Code">
            <a:extLst>
              <a:ext uri="{FF2B5EF4-FFF2-40B4-BE49-F238E27FC236}">
                <a16:creationId xmlns:a16="http://schemas.microsoft.com/office/drawing/2014/main" id="{1EC56608-7F78-4C12-932D-35367736455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98521" y="5952159"/>
            <a:ext cx="439103" cy="439103"/>
          </a:xfrm>
          <a:prstGeom prst="rect">
            <a:avLst/>
          </a:prstGeom>
        </p:spPr>
      </p:pic>
      <p:grpSp>
        <p:nvGrpSpPr>
          <p:cNvPr id="75" name="SCC">
            <a:extLst>
              <a:ext uri="{FF2B5EF4-FFF2-40B4-BE49-F238E27FC236}">
                <a16:creationId xmlns:a16="http://schemas.microsoft.com/office/drawing/2014/main" id="{53E62315-A4E7-45C3-B1BC-7FEB503F06C2}"/>
              </a:ext>
            </a:extLst>
          </p:cNvPr>
          <p:cNvGrpSpPr/>
          <p:nvPr/>
        </p:nvGrpSpPr>
        <p:grpSpPr>
          <a:xfrm>
            <a:off x="3998028" y="5656203"/>
            <a:ext cx="1453914" cy="1031016"/>
            <a:chOff x="608671" y="1461030"/>
            <a:chExt cx="1483698" cy="1478514"/>
          </a:xfrm>
        </p:grpSpPr>
        <p:sp>
          <p:nvSpPr>
            <p:cNvPr id="76" name="Rounded Rectangle 11">
              <a:extLst>
                <a:ext uri="{FF2B5EF4-FFF2-40B4-BE49-F238E27FC236}">
                  <a16:creationId xmlns:a16="http://schemas.microsoft.com/office/drawing/2014/main" id="{200FDF12-32DA-4FF5-92E1-070B6BEB4FD4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3382373-F72F-49FA-A1D3-2AAEB3C332AF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79" name="Repos">
              <a:extLst>
                <a:ext uri="{FF2B5EF4-FFF2-40B4-BE49-F238E27FC236}">
                  <a16:creationId xmlns:a16="http://schemas.microsoft.com/office/drawing/2014/main" id="{293ACF05-D2FA-4D19-90A2-78973CE8C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  <p:sp>
        <p:nvSpPr>
          <p:cNvPr id="68" name="dockerfile-contoso">
            <a:extLst>
              <a:ext uri="{FF2B5EF4-FFF2-40B4-BE49-F238E27FC236}">
                <a16:creationId xmlns:a16="http://schemas.microsoft.com/office/drawing/2014/main" id="{1C93DF93-B5A5-47FE-8BA0-5ED95A3F9D92}"/>
              </a:ext>
            </a:extLst>
          </p:cNvPr>
          <p:cNvSpPr/>
          <p:nvPr/>
        </p:nvSpPr>
        <p:spPr>
          <a:xfrm>
            <a:off x="3458665" y="1978709"/>
            <a:ext cx="7381951" cy="440120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demo42.azurecr.io/base-artifacts/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dotnet/core/runtime:2.1.10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demo42.azurecr.io/base-artifacts/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dotnet/core/sdk:2.1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restore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.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build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publish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publish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final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--from=publish /app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VERSION=0.0.25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ENTRYPOINT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[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"dotnet"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"Important.dll"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9" name="RedHat">
            <a:extLst>
              <a:ext uri="{FF2B5EF4-FFF2-40B4-BE49-F238E27FC236}">
                <a16:creationId xmlns:a16="http://schemas.microsoft.com/office/drawing/2014/main" id="{6D8EC7F1-395C-449E-AB49-00552825CEB9}"/>
              </a:ext>
            </a:extLst>
          </p:cNvPr>
          <p:cNvSpPr txBox="1"/>
          <p:nvPr/>
        </p:nvSpPr>
        <p:spPr>
          <a:xfrm>
            <a:off x="2826319" y="4586204"/>
            <a:ext cx="789823" cy="200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kern="0" dirty="0">
                <a:solidFill>
                  <a:sysClr val="windowText" lastClr="000000"/>
                </a:solidFill>
                <a:latin typeface="Calibri" panose="020F0502020204030204"/>
                <a:ea typeface="+mn-ea"/>
                <a:cs typeface="+mn-cs"/>
              </a:rPr>
              <a:t>Red Hat</a:t>
            </a:r>
          </a:p>
        </p:txBody>
      </p:sp>
      <p:sp>
        <p:nvSpPr>
          <p:cNvPr id="70" name="gcr">
            <a:extLst>
              <a:ext uri="{FF2B5EF4-FFF2-40B4-BE49-F238E27FC236}">
                <a16:creationId xmlns:a16="http://schemas.microsoft.com/office/drawing/2014/main" id="{397ECAE5-4197-46B2-899B-B7557951D0E3}"/>
              </a:ext>
            </a:extLst>
          </p:cNvPr>
          <p:cNvSpPr txBox="1"/>
          <p:nvPr/>
        </p:nvSpPr>
        <p:spPr>
          <a:xfrm>
            <a:off x="2826318" y="5142682"/>
            <a:ext cx="789823" cy="200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kern="0" dirty="0" err="1">
                <a:solidFill>
                  <a:sysClr val="windowText" lastClr="000000"/>
                </a:solidFill>
                <a:latin typeface="Calibri" panose="020F0502020204030204"/>
                <a:ea typeface="+mn-ea"/>
                <a:cs typeface="+mn-cs"/>
              </a:rPr>
              <a:t>gcr</a:t>
            </a:r>
            <a:endParaRPr lang="en-US" sz="700" kern="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gpr">
            <a:extLst>
              <a:ext uri="{FF2B5EF4-FFF2-40B4-BE49-F238E27FC236}">
                <a16:creationId xmlns:a16="http://schemas.microsoft.com/office/drawing/2014/main" id="{D5B59F28-FFB8-420A-AB0B-BC63F9A8F752}"/>
              </a:ext>
            </a:extLst>
          </p:cNvPr>
          <p:cNvSpPr txBox="1"/>
          <p:nvPr/>
        </p:nvSpPr>
        <p:spPr>
          <a:xfrm>
            <a:off x="2834583" y="6314744"/>
            <a:ext cx="789823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kern="0" dirty="0" err="1">
                <a:solidFill>
                  <a:sysClr val="windowText" lastClr="000000"/>
                </a:solidFill>
                <a:latin typeface="Calibri" panose="020F0502020204030204"/>
                <a:ea typeface="+mn-ea"/>
                <a:cs typeface="+mn-cs"/>
              </a:rPr>
              <a:t>gpr</a:t>
            </a:r>
            <a:endParaRPr lang="en-US" sz="700" kern="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dockerfile-mcr">
            <a:extLst>
              <a:ext uri="{FF2B5EF4-FFF2-40B4-BE49-F238E27FC236}">
                <a16:creationId xmlns:a16="http://schemas.microsoft.com/office/drawing/2014/main" id="{EDC25A4B-D10C-4D36-BF3F-2A45CCA8DDC8}"/>
              </a:ext>
            </a:extLst>
          </p:cNvPr>
          <p:cNvSpPr/>
          <p:nvPr/>
        </p:nvSpPr>
        <p:spPr>
          <a:xfrm>
            <a:off x="3458666" y="1978709"/>
            <a:ext cx="7381951" cy="440120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microsoft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/dotnet/core/runtime:2.1.10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microsoft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/dotnet/core/sdk:2.1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restore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.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build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publish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publish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final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--from=publish /app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VERSION=0.0.25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ENTRYPOINT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[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"dotnet"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"Important.dll"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568C9-9D0E-4277-9A4D-1287D39BB34F}"/>
              </a:ext>
            </a:extLst>
          </p:cNvPr>
          <p:cNvSpPr/>
          <p:nvPr/>
        </p:nvSpPr>
        <p:spPr>
          <a:xfrm>
            <a:off x="3547148" y="2027238"/>
            <a:ext cx="5665012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lvl="0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00"/>
                </a:solidFill>
                <a:effectLst>
                  <a:glow rad="139700">
                    <a:srgbClr val="F79646">
                      <a:satMod val="175000"/>
                      <a:alpha val="40000"/>
                    </a:srgbClr>
                  </a:glow>
                </a:effectLst>
                <a:latin typeface="Consolas" panose="020B0609020204030204" pitchFamily="49" charset="0"/>
              </a:rPr>
              <a:t>mcr.microsoft.com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/dotnet/core/runtime:2.1.10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869CE14-9777-41CC-A8EA-6AFA415550C9}"/>
              </a:ext>
            </a:extLst>
          </p:cNvPr>
          <p:cNvSpPr/>
          <p:nvPr/>
        </p:nvSpPr>
        <p:spPr>
          <a:xfrm>
            <a:off x="3549111" y="2873402"/>
            <a:ext cx="506869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lvl="0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00"/>
                </a:solidFill>
                <a:effectLst>
                  <a:glow rad="139700">
                    <a:srgbClr val="F79646">
                      <a:satMod val="175000"/>
                      <a:alpha val="40000"/>
                    </a:srgbClr>
                  </a:glow>
                </a:effectLst>
                <a:latin typeface="Consolas" panose="020B0609020204030204" pitchFamily="49" charset="0"/>
              </a:rPr>
              <a:t>mcr.microsoft.com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/dotnet/core/sdk:2.1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</a:t>
            </a:r>
          </a:p>
        </p:txBody>
      </p:sp>
      <p:pic>
        <p:nvPicPr>
          <p:cNvPr id="72" name="unit-test" descr="A close up of a sign&#10;&#10;Description automatically generated">
            <a:extLst>
              <a:ext uri="{FF2B5EF4-FFF2-40B4-BE49-F238E27FC236}">
                <a16:creationId xmlns:a16="http://schemas.microsoft.com/office/drawing/2014/main" id="{C3EBE456-3E20-4CF6-8E17-C6C1372F8478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2904773"/>
            <a:ext cx="326624" cy="326624"/>
          </a:xfrm>
          <a:prstGeom prst="rect">
            <a:avLst/>
          </a:prstGeom>
        </p:spPr>
      </p:pic>
      <p:pic>
        <p:nvPicPr>
          <p:cNvPr id="73" name="Picture 72" descr="A close up of a logo&#10;&#10;Description automatically generated">
            <a:extLst>
              <a:ext uri="{FF2B5EF4-FFF2-40B4-BE49-F238E27FC236}">
                <a16:creationId xmlns:a16="http://schemas.microsoft.com/office/drawing/2014/main" id="{0DEAE1E1-AA53-4102-B454-CD2009D4F04A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15" y="3325875"/>
            <a:ext cx="171947" cy="174661"/>
          </a:xfrm>
          <a:prstGeom prst="rect">
            <a:avLst/>
          </a:prstGeom>
        </p:spPr>
      </p:pic>
      <p:cxnSp>
        <p:nvCxnSpPr>
          <p:cNvPr id="74" name="ACR--&gt;Tasks">
            <a:extLst>
              <a:ext uri="{FF2B5EF4-FFF2-40B4-BE49-F238E27FC236}">
                <a16:creationId xmlns:a16="http://schemas.microsoft.com/office/drawing/2014/main" id="{F49B20EF-B088-438F-8B8E-6E4FBA1988EB}"/>
              </a:ext>
            </a:extLst>
          </p:cNvPr>
          <p:cNvCxnSpPr>
            <a:cxnSpLocks/>
          </p:cNvCxnSpPr>
          <p:nvPr/>
        </p:nvCxnSpPr>
        <p:spPr>
          <a:xfrm flipH="1" flipV="1">
            <a:off x="3569434" y="2810080"/>
            <a:ext cx="2294975" cy="684813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610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07407E-6 L -0.0556 -0.0016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25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6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6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6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indefinite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1" dur="indefinite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indefinite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4" dur="indefinite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indefinite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7" dur="indefinite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indefinite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0" dur="indefinite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indefinite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3" dur="indefinite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indefinite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6" dur="indefinite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indefinite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9" dur="indefinite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indefinite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2" dur="indefinite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indefinite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5" dur="indefinite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indefinite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8" dur="indefinite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indefinite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1" dur="indefinite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indefinite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4" dur="indefinite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indefinite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7" dur="indefinite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indefinite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0" dur="indefinite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6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0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4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8" dur="500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2" dur="500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6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0" dur="500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4" dur="500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8" dur="500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2" dur="500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6" dur="500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0" dur="500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4" dur="500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500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8" dur="500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500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2" dur="500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6" dur="500"/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500"/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0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500"/>
                            </p:stCondLst>
                            <p:childTnLst>
                              <p:par>
                                <p:cTn id="2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500" fill="hold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500" fill="hold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6" dur="500" fill="hold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1" dur="500" fill="hold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500" fill="hold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9" dur="500" fill="hold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3" dur="500" fill="hold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1" dur="500" fill="hold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9" dur="500" fill="hold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3" dur="500" fill="hold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6" dur="500" fill="hold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indefinite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0" dur="indefinite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indefinite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3" dur="indefinite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indefinite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6" dur="indefinite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indefinite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9" dur="indefinite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indefinite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2" dur="indefinite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indefinite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5" dur="indefinite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indefinite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8" dur="indefinite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indefinite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1" dur="indefinite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indefinite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4" dur="indefinite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indefinite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7" dur="indefinite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indefinite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0" dur="indefinite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indefinite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3" dur="indefinite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indefinite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6" dur="indefinite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indefinite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9" dur="indefinite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1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6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9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3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4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1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2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5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6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9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0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7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8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1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5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6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9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0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4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7" dur="500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8" dur="500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0.21706 0.01019 " pathEditMode="relative" rAng="0" ptsTypes="AA">
                                      <p:cBhvr>
                                        <p:cTn id="476" dur="1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509"/>
                                    </p:animMotion>
                                  </p:childTnLst>
                                </p:cTn>
                              </p:par>
                              <p:par>
                                <p:cTn id="477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8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0.00394 L 0.21042 0.10995 " pathEditMode="relative" rAng="0" ptsTypes="AA">
                                      <p:cBhvr>
                                        <p:cTn id="484" dur="1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5301"/>
                                    </p:animMotion>
                                  </p:childTnLst>
                                </p:cTn>
                              </p:par>
                              <p:par>
                                <p:cTn id="48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6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250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0.20938 0.12662 " pathEditMode="relative" rAng="0" ptsTypes="AA">
                                      <p:cBhvr>
                                        <p:cTn id="493" dur="1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6319"/>
                                    </p:animMotion>
                                  </p:childTnLst>
                                </p:cTn>
                              </p:par>
                              <p:par>
                                <p:cTn id="494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5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4000"/>
                            </p:stCondLst>
                            <p:childTnLst>
                              <p:par>
                                <p:cTn id="4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0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0.20443 0.02176 " pathEditMode="relative" rAng="0" ptsTypes="AA">
                                      <p:cBhvr>
                                        <p:cTn id="502" dur="1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1" y="1088"/>
                                    </p:animMotion>
                                  </p:childTnLst>
                                </p:cTn>
                              </p:par>
                              <p:par>
                                <p:cTn id="50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4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5500"/>
                            </p:stCondLst>
                            <p:childTnLst>
                              <p:par>
                                <p:cTn id="50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6 L 0.21341 0.10348 " pathEditMode="relative" rAng="0" ptsTypes="AA">
                                      <p:cBhvr>
                                        <p:cTn id="511" dur="1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5162"/>
                                    </p:animMotion>
                                  </p:childTnLst>
                                </p:cTn>
                              </p:par>
                              <p:par>
                                <p:cTn id="512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3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7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9" dur="1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1400"/>
                            </p:stCondLst>
                            <p:childTnLst>
                              <p:par>
                                <p:cTn id="5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4" fill="hold">
                      <p:stCondLst>
                        <p:cond delay="indefinite"/>
                      </p:stCondLst>
                      <p:childTnLst>
                        <p:par>
                          <p:cTn id="535" fill="hold">
                            <p:stCondLst>
                              <p:cond delay="0"/>
                            </p:stCondLst>
                            <p:childTnLst>
                              <p:par>
                                <p:cTn id="5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500"/>
                            </p:stCondLst>
                            <p:childTnLst>
                              <p:par>
                                <p:cTn id="5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2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5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8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1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59259E-6 C 0.05664 0.16852 0.36289 0.08472 0.4349 0.08357 " pathEditMode="relative" rAng="0" ptsTypes="AA">
                                      <p:cBhvr>
                                        <p:cTn id="555" dur="2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5" y="5255"/>
                                    </p:animMotion>
                                  </p:childTnLst>
                                </p:cTn>
                              </p:par>
                              <p:par>
                                <p:cTn id="5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5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1000"/>
                            </p:stCondLst>
                            <p:childTnLst>
                              <p:par>
                                <p:cTn id="56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6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9 -3.7037E-6 C -0.09102 -3.7037E-6 -0.1073 0.15486 0.06197 0.15672 " pathEditMode="relative" rAng="0" ptsTypes="AA">
                                      <p:cBhvr>
                                        <p:cTn id="577" dur="2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33333E-6 C -0.08855 3.33333E-6 -0.0793 -0.08542 -0.15482 -0.08635 " pathEditMode="relative" rAng="0" ptsTypes="AA">
                                      <p:cBhvr>
                                        <p:cTn id="581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7" y="-4329"/>
                                    </p:animMotion>
                                  </p:childTnLst>
                                </p:cTn>
                              </p:par>
                              <p:par>
                                <p:cTn id="5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08685 -0.33403 " pathEditMode="relative" rAng="0" ptsTypes="AA">
                                      <p:cBhvr>
                                        <p:cTn id="583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84" y="-15556"/>
                                    </p:animMotion>
                                  </p:childTnLst>
                                </p:cTn>
                              </p:par>
                              <p:par>
                                <p:cTn id="584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5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9" fill="hold">
                            <p:stCondLst>
                              <p:cond delay="2000"/>
                            </p:stCondLst>
                            <p:childTnLst>
                              <p:par>
                                <p:cTn id="5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2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C 0.00208 0.17083 0.13737 0.24398 0.21458 0.24213 " pathEditMode="relative" rAng="0" ptsTypes="AA">
                                      <p:cBhvr>
                                        <p:cTn id="594" dur="2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1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0" animBg="1"/>
      <p:bldP spid="339" grpId="0" animBg="1"/>
      <p:bldP spid="340" grpId="0" animBg="1"/>
      <p:bldP spid="341" grpId="0" animBg="1"/>
      <p:bldP spid="346" grpId="0" animBg="1"/>
      <p:bldP spid="347" grpId="0" animBg="1"/>
      <p:bldP spid="349" grpId="0" animBg="1"/>
      <p:bldP spid="350" grpId="0" animBg="1"/>
      <p:bldP spid="351" grpId="0" animBg="1"/>
      <p:bldP spid="362" grpId="0" animBg="1"/>
      <p:bldP spid="362" grpId="1" animBg="1"/>
      <p:bldP spid="363" grpId="0" animBg="1"/>
      <p:bldP spid="376" grpId="0" animBg="1"/>
      <p:bldP spid="380" grpId="0"/>
      <p:bldP spid="384" grpId="0"/>
      <p:bldP spid="384" grpId="1"/>
      <p:bldP spid="384" grpId="2"/>
      <p:bldP spid="4" grpId="0" animBg="1"/>
      <p:bldP spid="68" grpId="0" build="allAtOnce" animBg="1"/>
      <p:bldP spid="68" grpId="1" build="allAtOnce" animBg="1"/>
      <p:bldP spid="69" grpId="0"/>
      <p:bldP spid="70" grpId="0"/>
      <p:bldP spid="71" grpId="0"/>
      <p:bldP spid="67" grpId="0" uiExpand="1" build="allAtOnce" animBg="1"/>
      <p:bldP spid="67" grpId="1" build="allAtOnce" animBg="1"/>
      <p:bldP spid="12" grpId="0" animBg="1"/>
      <p:bldP spid="12" grpId="1" animBg="1"/>
      <p:bldP spid="77" grpId="0" animBg="1"/>
      <p:bldP spid="7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773E-ACBF-4567-81E9-679FD88D3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1823104" cy="1143000"/>
          </a:xfrm>
        </p:spPr>
        <p:txBody>
          <a:bodyPr/>
          <a:lstStyle/>
          <a:p>
            <a:r>
              <a:rPr lang="en-US" sz="5400" dirty="0"/>
              <a:t>Automating Base Artifact Updates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DA38D535-0ADF-4C78-BA22-5153B9C153C4}"/>
              </a:ext>
            </a:extLst>
          </p:cNvPr>
          <p:cNvSpPr/>
          <p:nvPr/>
        </p:nvSpPr>
        <p:spPr>
          <a:xfrm>
            <a:off x="6393136" y="2550970"/>
            <a:ext cx="2153784" cy="397363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demo42.azurecr.io</a:t>
            </a:r>
          </a:p>
        </p:txBody>
      </p:sp>
      <p:sp>
        <p:nvSpPr>
          <p:cNvPr id="336" name="staging-artifacts">
            <a:extLst>
              <a:ext uri="{FF2B5EF4-FFF2-40B4-BE49-F238E27FC236}">
                <a16:creationId xmlns:a16="http://schemas.microsoft.com/office/drawing/2014/main" id="{15A8AEDB-861A-4F91-A75D-71B8237D3174}"/>
              </a:ext>
            </a:extLst>
          </p:cNvPr>
          <p:cNvSpPr/>
          <p:nvPr/>
        </p:nvSpPr>
        <p:spPr>
          <a:xfrm>
            <a:off x="6600308" y="3135677"/>
            <a:ext cx="1140755" cy="1025387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Task </a:t>
            </a:r>
            <a:b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Image Validation</a:t>
            </a:r>
          </a:p>
        </p:txBody>
      </p:sp>
      <p:sp>
        <p:nvSpPr>
          <p:cNvPr id="339" name="base-artifacts">
            <a:extLst>
              <a:ext uri="{FF2B5EF4-FFF2-40B4-BE49-F238E27FC236}">
                <a16:creationId xmlns:a16="http://schemas.microsoft.com/office/drawing/2014/main" id="{8106CCE9-3912-458D-871C-F14FE62EF589}"/>
              </a:ext>
            </a:extLst>
          </p:cNvPr>
          <p:cNvSpPr/>
          <p:nvPr/>
        </p:nvSpPr>
        <p:spPr>
          <a:xfrm>
            <a:off x="6600308" y="4217637"/>
            <a:ext cx="1140755" cy="1025387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base-artifacts</a:t>
            </a:r>
          </a:p>
        </p:txBody>
      </p:sp>
      <p:sp>
        <p:nvSpPr>
          <p:cNvPr id="340" name="base-java-repo">
            <a:extLst>
              <a:ext uri="{FF2B5EF4-FFF2-40B4-BE49-F238E27FC236}">
                <a16:creationId xmlns:a16="http://schemas.microsoft.com/office/drawing/2014/main" id="{EF240E03-8AEB-4258-B899-8CC4DE5F2883}"/>
              </a:ext>
            </a:extLst>
          </p:cNvPr>
          <p:cNvSpPr/>
          <p:nvPr/>
        </p:nvSpPr>
        <p:spPr>
          <a:xfrm>
            <a:off x="7526932" y="4607014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</p:txBody>
      </p:sp>
      <p:sp>
        <p:nvSpPr>
          <p:cNvPr id="341" name="base-dotnet-repo">
            <a:extLst>
              <a:ext uri="{FF2B5EF4-FFF2-40B4-BE49-F238E27FC236}">
                <a16:creationId xmlns:a16="http://schemas.microsoft.com/office/drawing/2014/main" id="{BB235F0F-DEB6-4397-85CF-3495DF592EE9}"/>
              </a:ext>
            </a:extLst>
          </p:cNvPr>
          <p:cNvSpPr/>
          <p:nvPr/>
        </p:nvSpPr>
        <p:spPr>
          <a:xfrm>
            <a:off x="7526932" y="4822098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dotnet</a:t>
            </a:r>
          </a:p>
        </p:txBody>
      </p:sp>
      <p:sp>
        <p:nvSpPr>
          <p:cNvPr id="346" name="base-wordpress-repo">
            <a:extLst>
              <a:ext uri="{FF2B5EF4-FFF2-40B4-BE49-F238E27FC236}">
                <a16:creationId xmlns:a16="http://schemas.microsoft.com/office/drawing/2014/main" id="{CDC3BB19-DFB5-4EA6-958B-A192DBF40879}"/>
              </a:ext>
            </a:extLst>
          </p:cNvPr>
          <p:cNvSpPr/>
          <p:nvPr/>
        </p:nvSpPr>
        <p:spPr>
          <a:xfrm>
            <a:off x="7526932" y="5037182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wordpress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7" name="staging-node-repo">
            <a:extLst>
              <a:ext uri="{FF2B5EF4-FFF2-40B4-BE49-F238E27FC236}">
                <a16:creationId xmlns:a16="http://schemas.microsoft.com/office/drawing/2014/main" id="{931A8DD3-D180-422F-9B5D-D46068EFAD9C}"/>
              </a:ext>
            </a:extLst>
          </p:cNvPr>
          <p:cNvSpPr/>
          <p:nvPr/>
        </p:nvSpPr>
        <p:spPr>
          <a:xfrm>
            <a:off x="7526932" y="3305639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pic>
        <p:nvPicPr>
          <p:cNvPr id="348" name="Node-base">
            <a:extLst>
              <a:ext uri="{FF2B5EF4-FFF2-40B4-BE49-F238E27FC236}">
                <a16:creationId xmlns:a16="http://schemas.microsoft.com/office/drawing/2014/main" id="{8C20B955-00C9-4F73-B832-ADA7F34E2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7638435" y="4415304"/>
            <a:ext cx="195941" cy="142757"/>
          </a:xfrm>
          <a:prstGeom prst="rect">
            <a:avLst/>
          </a:prstGeom>
        </p:spPr>
      </p:pic>
      <p:sp>
        <p:nvSpPr>
          <p:cNvPr id="349" name="staging-java-repo">
            <a:extLst>
              <a:ext uri="{FF2B5EF4-FFF2-40B4-BE49-F238E27FC236}">
                <a16:creationId xmlns:a16="http://schemas.microsoft.com/office/drawing/2014/main" id="{B1764A5A-809B-4FA2-A704-9873C03A0A2A}"/>
              </a:ext>
            </a:extLst>
          </p:cNvPr>
          <p:cNvSpPr/>
          <p:nvPr/>
        </p:nvSpPr>
        <p:spPr>
          <a:xfrm>
            <a:off x="7526932" y="3525054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</p:txBody>
      </p:sp>
      <p:sp>
        <p:nvSpPr>
          <p:cNvPr id="350" name="staging-dotnet-repo">
            <a:extLst>
              <a:ext uri="{FF2B5EF4-FFF2-40B4-BE49-F238E27FC236}">
                <a16:creationId xmlns:a16="http://schemas.microsoft.com/office/drawing/2014/main" id="{7E6E4AC1-C202-4494-AEF4-0F365FC3F4FB}"/>
              </a:ext>
            </a:extLst>
          </p:cNvPr>
          <p:cNvSpPr/>
          <p:nvPr/>
        </p:nvSpPr>
        <p:spPr>
          <a:xfrm>
            <a:off x="7526932" y="3740138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dotnet</a:t>
            </a:r>
          </a:p>
        </p:txBody>
      </p:sp>
      <p:sp>
        <p:nvSpPr>
          <p:cNvPr id="351" name="staging-wordpress-repo">
            <a:extLst>
              <a:ext uri="{FF2B5EF4-FFF2-40B4-BE49-F238E27FC236}">
                <a16:creationId xmlns:a16="http://schemas.microsoft.com/office/drawing/2014/main" id="{A030F892-DA33-4915-AB5E-C2E7A5862E49}"/>
              </a:ext>
            </a:extLst>
          </p:cNvPr>
          <p:cNvSpPr/>
          <p:nvPr/>
        </p:nvSpPr>
        <p:spPr>
          <a:xfrm>
            <a:off x="7526932" y="3955222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wordpress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CB27701-BCBE-423B-8CA8-1B780EB834C0}"/>
              </a:ext>
            </a:extLst>
          </p:cNvPr>
          <p:cNvSpPr/>
          <p:nvPr/>
        </p:nvSpPr>
        <p:spPr>
          <a:xfrm>
            <a:off x="5591943" y="2147923"/>
            <a:ext cx="10665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Private Registry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5148973C-6BA9-4A90-BCF7-9091E9D7B7F5}"/>
              </a:ext>
            </a:extLst>
          </p:cNvPr>
          <p:cNvSpPr/>
          <p:nvPr/>
        </p:nvSpPr>
        <p:spPr>
          <a:xfrm>
            <a:off x="5591944" y="1690688"/>
            <a:ext cx="4918769" cy="4957763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Environment</a:t>
            </a:r>
          </a:p>
        </p:txBody>
      </p:sp>
      <p:sp>
        <p:nvSpPr>
          <p:cNvPr id="362" name="Cloud 361">
            <a:extLst>
              <a:ext uri="{FF2B5EF4-FFF2-40B4-BE49-F238E27FC236}">
                <a16:creationId xmlns:a16="http://schemas.microsoft.com/office/drawing/2014/main" id="{36E3987D-659A-47F7-8B1F-F84A50FCEFEC}"/>
              </a:ext>
            </a:extLst>
          </p:cNvPr>
          <p:cNvSpPr/>
          <p:nvPr/>
        </p:nvSpPr>
        <p:spPr>
          <a:xfrm>
            <a:off x="4060600" y="3199028"/>
            <a:ext cx="1405705" cy="724256"/>
          </a:xfrm>
          <a:prstGeom prst="clou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Internet</a:t>
            </a:r>
          </a:p>
        </p:txBody>
      </p:sp>
      <p:pic>
        <p:nvPicPr>
          <p:cNvPr id="364" name="Picture 363">
            <a:extLst>
              <a:ext uri="{FF2B5EF4-FFF2-40B4-BE49-F238E27FC236}">
                <a16:creationId xmlns:a16="http://schemas.microsoft.com/office/drawing/2014/main" id="{80690642-E743-4E64-B042-46C106085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856" y="2753271"/>
            <a:ext cx="637675" cy="485768"/>
          </a:xfrm>
          <a:prstGeom prst="rect">
            <a:avLst/>
          </a:prstGeom>
        </p:spPr>
      </p:pic>
      <p:pic>
        <p:nvPicPr>
          <p:cNvPr id="365" name="Picture 364">
            <a:extLst>
              <a:ext uri="{FF2B5EF4-FFF2-40B4-BE49-F238E27FC236}">
                <a16:creationId xmlns:a16="http://schemas.microsoft.com/office/drawing/2014/main" id="{32065604-F744-44E1-96DC-D949BE81B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095" y="3186116"/>
            <a:ext cx="637675" cy="485768"/>
          </a:xfrm>
          <a:prstGeom prst="rect">
            <a:avLst/>
          </a:prstGeom>
        </p:spPr>
      </p:pic>
      <p:pic>
        <p:nvPicPr>
          <p:cNvPr id="366" name="Picture 365">
            <a:extLst>
              <a:ext uri="{FF2B5EF4-FFF2-40B4-BE49-F238E27FC236}">
                <a16:creationId xmlns:a16="http://schemas.microsoft.com/office/drawing/2014/main" id="{1F7431A9-001C-43A7-8FC8-BECD60F97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600" y="3399179"/>
            <a:ext cx="637675" cy="485768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97667E8F-AE31-479C-8C15-487F49D3F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532" y="3923284"/>
            <a:ext cx="485393" cy="485768"/>
          </a:xfrm>
          <a:prstGeom prst="rect">
            <a:avLst/>
          </a:prstGeom>
        </p:spPr>
      </p:pic>
      <p:pic>
        <p:nvPicPr>
          <p:cNvPr id="370" name="SecurityScanning" descr="Image result for azure security center logo">
            <a:extLst>
              <a:ext uri="{FF2B5EF4-FFF2-40B4-BE49-F238E27FC236}">
                <a16:creationId xmlns:a16="http://schemas.microsoft.com/office/drawing/2014/main" id="{436475D4-045E-4012-8E60-94185509B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045" y="2543769"/>
            <a:ext cx="283612" cy="37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4" name="ACR Tasks">
            <a:extLst>
              <a:ext uri="{FF2B5EF4-FFF2-40B4-BE49-F238E27FC236}">
                <a16:creationId xmlns:a16="http://schemas.microsoft.com/office/drawing/2014/main" id="{B1108E4D-239C-4F65-8E28-734A1CA80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40" y="3494893"/>
            <a:ext cx="497937" cy="497937"/>
          </a:xfrm>
          <a:prstGeom prst="rect">
            <a:avLst/>
          </a:prstGeom>
        </p:spPr>
      </p:pic>
      <p:sp>
        <p:nvSpPr>
          <p:cNvPr id="376" name="base-node-repo">
            <a:extLst>
              <a:ext uri="{FF2B5EF4-FFF2-40B4-BE49-F238E27FC236}">
                <a16:creationId xmlns:a16="http://schemas.microsoft.com/office/drawing/2014/main" id="{C6D85281-84B3-437F-9569-16D398AC53BC}"/>
              </a:ext>
            </a:extLst>
          </p:cNvPr>
          <p:cNvSpPr/>
          <p:nvPr/>
        </p:nvSpPr>
        <p:spPr>
          <a:xfrm>
            <a:off x="7526932" y="4387599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sp>
        <p:nvSpPr>
          <p:cNvPr id="380" name="ACR Tasks-text">
            <a:extLst>
              <a:ext uri="{FF2B5EF4-FFF2-40B4-BE49-F238E27FC236}">
                <a16:creationId xmlns:a16="http://schemas.microsoft.com/office/drawing/2014/main" id="{29512B3F-E37A-4F12-9E26-6C19D3519104}"/>
              </a:ext>
            </a:extLst>
          </p:cNvPr>
          <p:cNvSpPr/>
          <p:nvPr/>
        </p:nvSpPr>
        <p:spPr>
          <a:xfrm>
            <a:off x="5560793" y="3923284"/>
            <a:ext cx="5940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ACR Tasks</a:t>
            </a:r>
            <a:endParaRPr lang="en-US" sz="800" kern="0" dirty="0">
              <a:solidFill>
                <a:sysClr val="windowText" lastClr="000000"/>
              </a:solidFill>
              <a:latin typeface="Calibri" panose="020F0502020204030204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unit-test" descr="A close up of a sign&#10;&#10;Description automatically generated">
            <a:extLst>
              <a:ext uri="{FF2B5EF4-FFF2-40B4-BE49-F238E27FC236}">
                <a16:creationId xmlns:a16="http://schemas.microsoft.com/office/drawing/2014/main" id="{F54BA7D8-AEFD-493B-9F3E-2336585CAD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2912415"/>
            <a:ext cx="326624" cy="326624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450CCA53-5373-48FB-9475-EAE889C3E213}"/>
              </a:ext>
            </a:extLst>
          </p:cNvPr>
          <p:cNvGrpSpPr/>
          <p:nvPr/>
        </p:nvGrpSpPr>
        <p:grpSpPr>
          <a:xfrm>
            <a:off x="5879976" y="1756434"/>
            <a:ext cx="433971" cy="445876"/>
            <a:chOff x="4933802" y="2331706"/>
            <a:chExt cx="2647884" cy="2720525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7B3664F-E5A1-497C-8EDA-AEE6C1F81A92}"/>
                </a:ext>
              </a:extLst>
            </p:cNvPr>
            <p:cNvSpPr/>
            <p:nvPr/>
          </p:nvSpPr>
          <p:spPr>
            <a:xfrm>
              <a:off x="4933802" y="2331706"/>
              <a:ext cx="2143996" cy="1520275"/>
            </a:xfrm>
            <a:custGeom>
              <a:avLst/>
              <a:gdLst>
                <a:gd name="connsiteX0" fmla="*/ 1566412 w 1677471"/>
                <a:gd name="connsiteY0" fmla="*/ 562433 h 1189469"/>
                <a:gd name="connsiteX1" fmla="*/ 1352021 w 1677471"/>
                <a:gd name="connsiteY1" fmla="*/ 454271 h 1189469"/>
                <a:gd name="connsiteX2" fmla="*/ 859499 w 1677471"/>
                <a:gd name="connsiteY2" fmla="*/ 379 h 1189469"/>
                <a:gd name="connsiteX3" fmla="*/ 392086 w 1677471"/>
                <a:gd name="connsiteY3" fmla="*/ 318103 h 1189469"/>
                <a:gd name="connsiteX4" fmla="*/ 0 w 1677471"/>
                <a:gd name="connsiteY4" fmla="*/ 750750 h 1189469"/>
                <a:gd name="connsiteX5" fmla="*/ 472242 w 1677471"/>
                <a:gd name="connsiteY5" fmla="*/ 1189191 h 1189469"/>
                <a:gd name="connsiteX6" fmla="*/ 513768 w 1677471"/>
                <a:gd name="connsiteY6" fmla="*/ 1189191 h 1189469"/>
                <a:gd name="connsiteX7" fmla="*/ 1278625 w 1677471"/>
                <a:gd name="connsiteY7" fmla="*/ 1189191 h 1189469"/>
                <a:gd name="connsiteX8" fmla="*/ 1298906 w 1677471"/>
                <a:gd name="connsiteY8" fmla="*/ 1189191 h 1189469"/>
                <a:gd name="connsiteX9" fmla="*/ 1677471 w 1677471"/>
                <a:gd name="connsiteY9" fmla="*/ 821248 h 1189469"/>
                <a:gd name="connsiteX10" fmla="*/ 1567378 w 1677471"/>
                <a:gd name="connsiteY10" fmla="*/ 567261 h 118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7471" h="1189469">
                  <a:moveTo>
                    <a:pt x="1566412" y="562433"/>
                  </a:moveTo>
                  <a:cubicBezTo>
                    <a:pt x="1507542" y="505517"/>
                    <a:pt x="1432785" y="467801"/>
                    <a:pt x="1352021" y="454271"/>
                  </a:cubicBezTo>
                  <a:cubicBezTo>
                    <a:pt x="1341040" y="193069"/>
                    <a:pt x="1120729" y="-9968"/>
                    <a:pt x="859499" y="379"/>
                  </a:cubicBezTo>
                  <a:cubicBezTo>
                    <a:pt x="652126" y="-3402"/>
                    <a:pt x="464869" y="123886"/>
                    <a:pt x="392086" y="318103"/>
                  </a:cubicBezTo>
                  <a:cubicBezTo>
                    <a:pt x="172070" y="344911"/>
                    <a:pt x="5089" y="529165"/>
                    <a:pt x="0" y="750750"/>
                  </a:cubicBezTo>
                  <a:cubicBezTo>
                    <a:pt x="9948" y="1001946"/>
                    <a:pt x="220999" y="1197892"/>
                    <a:pt x="472242" y="1189191"/>
                  </a:cubicBezTo>
                  <a:lnTo>
                    <a:pt x="513768" y="1189191"/>
                  </a:lnTo>
                  <a:lnTo>
                    <a:pt x="1278625" y="1189191"/>
                  </a:lnTo>
                  <a:lnTo>
                    <a:pt x="1298906" y="1189191"/>
                  </a:lnTo>
                  <a:cubicBezTo>
                    <a:pt x="1502288" y="1185347"/>
                    <a:pt x="1667843" y="1024437"/>
                    <a:pt x="1677471" y="821248"/>
                  </a:cubicBezTo>
                  <a:cubicBezTo>
                    <a:pt x="1676718" y="725162"/>
                    <a:pt x="1636988" y="633500"/>
                    <a:pt x="1567378" y="567261"/>
                  </a:cubicBezTo>
                </a:path>
              </a:pathLst>
            </a:custGeom>
            <a:solidFill>
              <a:srgbClr val="0078D4"/>
            </a:solidFill>
            <a:ln w="96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36B05AB4-FCEA-4845-AA50-B228B012A6DE}"/>
                </a:ext>
              </a:extLst>
            </p:cNvPr>
            <p:cNvGrpSpPr/>
            <p:nvPr/>
          </p:nvGrpSpPr>
          <p:grpSpPr>
            <a:xfrm>
              <a:off x="5500516" y="2863487"/>
              <a:ext cx="2081170" cy="2188744"/>
              <a:chOff x="3380872" y="2137210"/>
              <a:chExt cx="971523" cy="1021741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0DFCD835-B952-42DF-B4D6-5D5263E9A659}"/>
                  </a:ext>
                </a:extLst>
              </p:cNvPr>
              <p:cNvSpPr/>
              <p:nvPr/>
            </p:nvSpPr>
            <p:spPr>
              <a:xfrm>
                <a:off x="3587538" y="2137210"/>
                <a:ext cx="764857" cy="575574"/>
              </a:xfrm>
              <a:custGeom>
                <a:avLst/>
                <a:gdLst>
                  <a:gd name="connsiteX0" fmla="*/ 0 w 764857"/>
                  <a:gd name="connsiteY0" fmla="*/ 0 h 575574"/>
                  <a:gd name="connsiteX1" fmla="*/ 966 w 764857"/>
                  <a:gd name="connsiteY1" fmla="*/ 413332 h 575574"/>
                  <a:gd name="connsiteX2" fmla="*/ 764857 w 764857"/>
                  <a:gd name="connsiteY2" fmla="*/ 575574 h 575574"/>
                  <a:gd name="connsiteX3" fmla="*/ 764857 w 764857"/>
                  <a:gd name="connsiteY3" fmla="*/ 287787 h 575574"/>
                  <a:gd name="connsiteX4" fmla="*/ 0 w 764857"/>
                  <a:gd name="connsiteY4" fmla="*/ 0 h 575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4857" h="575574">
                    <a:moveTo>
                      <a:pt x="0" y="0"/>
                    </a:moveTo>
                    <a:lnTo>
                      <a:pt x="966" y="413332"/>
                    </a:lnTo>
                    <a:lnTo>
                      <a:pt x="764857" y="575574"/>
                    </a:lnTo>
                    <a:lnTo>
                      <a:pt x="764857" y="287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43314627-3E4D-4197-816F-322C0E4EE9B6}"/>
                  </a:ext>
                </a:extLst>
              </p:cNvPr>
              <p:cNvSpPr/>
              <p:nvPr/>
            </p:nvSpPr>
            <p:spPr>
              <a:xfrm>
                <a:off x="3380872" y="2137210"/>
                <a:ext cx="207631" cy="509904"/>
              </a:xfrm>
              <a:custGeom>
                <a:avLst/>
                <a:gdLst>
                  <a:gd name="connsiteX0" fmla="*/ 206666 w 207631"/>
                  <a:gd name="connsiteY0" fmla="*/ 0 h 509904"/>
                  <a:gd name="connsiteX1" fmla="*/ 0 w 207631"/>
                  <a:gd name="connsiteY1" fmla="*/ 125545 h 509904"/>
                  <a:gd name="connsiteX2" fmla="*/ 0 w 207631"/>
                  <a:gd name="connsiteY2" fmla="*/ 509905 h 509904"/>
                  <a:gd name="connsiteX3" fmla="*/ 207632 w 207631"/>
                  <a:gd name="connsiteY3" fmla="*/ 413332 h 50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631" h="509904">
                    <a:moveTo>
                      <a:pt x="206666" y="0"/>
                    </a:moveTo>
                    <a:lnTo>
                      <a:pt x="0" y="125545"/>
                    </a:lnTo>
                    <a:lnTo>
                      <a:pt x="0" y="509905"/>
                    </a:lnTo>
                    <a:lnTo>
                      <a:pt x="207632" y="413332"/>
                    </a:lnTo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82FC5E8-B960-4CB1-A98B-A117B000B47E}"/>
                  </a:ext>
                </a:extLst>
              </p:cNvPr>
              <p:cNvSpPr/>
              <p:nvPr/>
            </p:nvSpPr>
            <p:spPr>
              <a:xfrm>
                <a:off x="3936167" y="2326493"/>
                <a:ext cx="69532" cy="249158"/>
              </a:xfrm>
              <a:custGeom>
                <a:avLst/>
                <a:gdLst>
                  <a:gd name="connsiteX0" fmla="*/ 0 w 69532"/>
                  <a:gd name="connsiteY0" fmla="*/ 229843 h 249158"/>
                  <a:gd name="connsiteX1" fmla="*/ 69532 w 69532"/>
                  <a:gd name="connsiteY1" fmla="*/ 249158 h 249158"/>
                  <a:gd name="connsiteX2" fmla="*/ 69532 w 69532"/>
                  <a:gd name="connsiteY2" fmla="*/ 24143 h 249158"/>
                  <a:gd name="connsiteX3" fmla="*/ 0 w 69532"/>
                  <a:gd name="connsiteY3" fmla="*/ 0 h 249158"/>
                  <a:gd name="connsiteX4" fmla="*/ 0 w 69532"/>
                  <a:gd name="connsiteY4" fmla="*/ 229843 h 2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49158">
                    <a:moveTo>
                      <a:pt x="0" y="229843"/>
                    </a:moveTo>
                    <a:lnTo>
                      <a:pt x="69532" y="249158"/>
                    </a:lnTo>
                    <a:lnTo>
                      <a:pt x="69532" y="24143"/>
                    </a:lnTo>
                    <a:lnTo>
                      <a:pt x="0" y="0"/>
                    </a:lnTo>
                    <a:lnTo>
                      <a:pt x="0" y="2298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D749EFA-D099-475D-9935-85AE1FF05293}"/>
                  </a:ext>
                </a:extLst>
              </p:cNvPr>
              <p:cNvSpPr/>
              <p:nvPr/>
            </p:nvSpPr>
            <p:spPr>
              <a:xfrm>
                <a:off x="3797102" y="2279172"/>
                <a:ext cx="69532" cy="259781"/>
              </a:xfrm>
              <a:custGeom>
                <a:avLst/>
                <a:gdLst>
                  <a:gd name="connsiteX0" fmla="*/ 69533 w 69532"/>
                  <a:gd name="connsiteY0" fmla="*/ 25109 h 259781"/>
                  <a:gd name="connsiteX1" fmla="*/ 0 w 69532"/>
                  <a:gd name="connsiteY1" fmla="*/ 0 h 259781"/>
                  <a:gd name="connsiteX2" fmla="*/ 0 w 69532"/>
                  <a:gd name="connsiteY2" fmla="*/ 240467 h 259781"/>
                  <a:gd name="connsiteX3" fmla="*/ 69533 w 69532"/>
                  <a:gd name="connsiteY3" fmla="*/ 259781 h 259781"/>
                  <a:gd name="connsiteX4" fmla="*/ 69533 w 69532"/>
                  <a:gd name="connsiteY4" fmla="*/ 25109 h 25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59781">
                    <a:moveTo>
                      <a:pt x="69533" y="25109"/>
                    </a:moveTo>
                    <a:lnTo>
                      <a:pt x="0" y="0"/>
                    </a:lnTo>
                    <a:lnTo>
                      <a:pt x="0" y="240467"/>
                    </a:lnTo>
                    <a:lnTo>
                      <a:pt x="69533" y="259781"/>
                    </a:lnTo>
                    <a:lnTo>
                      <a:pt x="69533" y="25109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00DF2E6-E94D-48E9-821D-ABFFDB1B03D3}"/>
                  </a:ext>
                </a:extLst>
              </p:cNvPr>
              <p:cNvSpPr/>
              <p:nvPr/>
            </p:nvSpPr>
            <p:spPr>
              <a:xfrm>
                <a:off x="4075232" y="2374779"/>
                <a:ext cx="69532" cy="237569"/>
              </a:xfrm>
              <a:custGeom>
                <a:avLst/>
                <a:gdLst>
                  <a:gd name="connsiteX0" fmla="*/ 0 w 69532"/>
                  <a:gd name="connsiteY0" fmla="*/ 219220 h 237569"/>
                  <a:gd name="connsiteX1" fmla="*/ 67601 w 69532"/>
                  <a:gd name="connsiteY1" fmla="*/ 237569 h 237569"/>
                  <a:gd name="connsiteX2" fmla="*/ 69533 w 69532"/>
                  <a:gd name="connsiteY2" fmla="*/ 23177 h 237569"/>
                  <a:gd name="connsiteX3" fmla="*/ 0 w 69532"/>
                  <a:gd name="connsiteY3" fmla="*/ 0 h 237569"/>
                  <a:gd name="connsiteX4" fmla="*/ 0 w 69532"/>
                  <a:gd name="connsiteY4" fmla="*/ 219220 h 23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37569">
                    <a:moveTo>
                      <a:pt x="0" y="219220"/>
                    </a:moveTo>
                    <a:lnTo>
                      <a:pt x="67601" y="237569"/>
                    </a:lnTo>
                    <a:lnTo>
                      <a:pt x="69533" y="23177"/>
                    </a:lnTo>
                    <a:lnTo>
                      <a:pt x="0" y="0"/>
                    </a:lnTo>
                    <a:lnTo>
                      <a:pt x="0" y="219220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E603ABD-4BA8-44C3-8CDB-F8D00B3CD9F7}"/>
                  </a:ext>
                </a:extLst>
              </p:cNvPr>
              <p:cNvSpPr/>
              <p:nvPr/>
            </p:nvSpPr>
            <p:spPr>
              <a:xfrm>
                <a:off x="3659002" y="2233783"/>
                <a:ext cx="69532" cy="267506"/>
              </a:xfrm>
              <a:custGeom>
                <a:avLst/>
                <a:gdLst>
                  <a:gd name="connsiteX0" fmla="*/ 0 w 69532"/>
                  <a:gd name="connsiteY0" fmla="*/ 250124 h 267506"/>
                  <a:gd name="connsiteX1" fmla="*/ 69532 w 69532"/>
                  <a:gd name="connsiteY1" fmla="*/ 267507 h 267506"/>
                  <a:gd name="connsiteX2" fmla="*/ 69532 w 69532"/>
                  <a:gd name="connsiteY2" fmla="*/ 23178 h 267506"/>
                  <a:gd name="connsiteX3" fmla="*/ 0 w 69532"/>
                  <a:gd name="connsiteY3" fmla="*/ 0 h 267506"/>
                  <a:gd name="connsiteX4" fmla="*/ 0 w 69532"/>
                  <a:gd name="connsiteY4" fmla="*/ 250124 h 26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7506">
                    <a:moveTo>
                      <a:pt x="0" y="250124"/>
                    </a:moveTo>
                    <a:lnTo>
                      <a:pt x="69532" y="267507"/>
                    </a:lnTo>
                    <a:lnTo>
                      <a:pt x="69532" y="23178"/>
                    </a:lnTo>
                    <a:lnTo>
                      <a:pt x="0" y="0"/>
                    </a:lnTo>
                    <a:lnTo>
                      <a:pt x="0" y="25012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0FBDA99-A3C9-4406-89E7-B357041CD70D}"/>
                  </a:ext>
                </a:extLst>
              </p:cNvPr>
              <p:cNvSpPr/>
              <p:nvPr/>
            </p:nvSpPr>
            <p:spPr>
              <a:xfrm>
                <a:off x="4213331" y="2421134"/>
                <a:ext cx="69532" cy="228877"/>
              </a:xfrm>
              <a:custGeom>
                <a:avLst/>
                <a:gdLst>
                  <a:gd name="connsiteX0" fmla="*/ 69533 w 69532"/>
                  <a:gd name="connsiteY0" fmla="*/ 24143 h 228877"/>
                  <a:gd name="connsiteX1" fmla="*/ 0 w 69532"/>
                  <a:gd name="connsiteY1" fmla="*/ 0 h 228877"/>
                  <a:gd name="connsiteX2" fmla="*/ 0 w 69532"/>
                  <a:gd name="connsiteY2" fmla="*/ 209563 h 228877"/>
                  <a:gd name="connsiteX3" fmla="*/ 69533 w 69532"/>
                  <a:gd name="connsiteY3" fmla="*/ 228878 h 228877"/>
                  <a:gd name="connsiteX4" fmla="*/ 69533 w 69532"/>
                  <a:gd name="connsiteY4" fmla="*/ 24143 h 228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28877">
                    <a:moveTo>
                      <a:pt x="69533" y="24143"/>
                    </a:moveTo>
                    <a:lnTo>
                      <a:pt x="0" y="0"/>
                    </a:lnTo>
                    <a:lnTo>
                      <a:pt x="0" y="209563"/>
                    </a:lnTo>
                    <a:lnTo>
                      <a:pt x="69533" y="228878"/>
                    </a:lnTo>
                    <a:lnTo>
                      <a:pt x="69533" y="241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E0CB9FB-18A3-4186-8442-43831A99A009}"/>
                  </a:ext>
                </a:extLst>
              </p:cNvPr>
              <p:cNvSpPr/>
              <p:nvPr/>
            </p:nvSpPr>
            <p:spPr>
              <a:xfrm>
                <a:off x="3416604" y="2232817"/>
                <a:ext cx="103332" cy="331245"/>
              </a:xfrm>
              <a:custGeom>
                <a:avLst/>
                <a:gdLst>
                  <a:gd name="connsiteX0" fmla="*/ 34766 w 103332"/>
                  <a:gd name="connsiteY0" fmla="*/ 310965 h 331245"/>
                  <a:gd name="connsiteX1" fmla="*/ 0 w 103332"/>
                  <a:gd name="connsiteY1" fmla="*/ 331245 h 331245"/>
                  <a:gd name="connsiteX2" fmla="*/ 0 w 103332"/>
                  <a:gd name="connsiteY2" fmla="*/ 57944 h 331245"/>
                  <a:gd name="connsiteX3" fmla="*/ 34766 w 103332"/>
                  <a:gd name="connsiteY3" fmla="*/ 39595 h 331245"/>
                  <a:gd name="connsiteX4" fmla="*/ 103333 w 103332"/>
                  <a:gd name="connsiteY4" fmla="*/ 0 h 331245"/>
                  <a:gd name="connsiteX5" fmla="*/ 67601 w 103332"/>
                  <a:gd name="connsiteY5" fmla="*/ 23177 h 331245"/>
                  <a:gd name="connsiteX6" fmla="*/ 67601 w 103332"/>
                  <a:gd name="connsiteY6" fmla="*/ 288753 h 331245"/>
                  <a:gd name="connsiteX7" fmla="*/ 103333 w 103332"/>
                  <a:gd name="connsiteY7" fmla="*/ 269438 h 33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332" h="331245">
                    <a:moveTo>
                      <a:pt x="34766" y="310965"/>
                    </a:moveTo>
                    <a:lnTo>
                      <a:pt x="0" y="331245"/>
                    </a:lnTo>
                    <a:lnTo>
                      <a:pt x="0" y="57944"/>
                    </a:lnTo>
                    <a:lnTo>
                      <a:pt x="34766" y="39595"/>
                    </a:lnTo>
                    <a:close/>
                    <a:moveTo>
                      <a:pt x="103333" y="0"/>
                    </a:moveTo>
                    <a:lnTo>
                      <a:pt x="67601" y="23177"/>
                    </a:lnTo>
                    <a:lnTo>
                      <a:pt x="67601" y="288753"/>
                    </a:lnTo>
                    <a:lnTo>
                      <a:pt x="103333" y="269438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5D43437-6860-49D8-8F1B-542DC05B2BA0}"/>
                  </a:ext>
                </a:extLst>
              </p:cNvPr>
              <p:cNvSpPr/>
              <p:nvPr/>
            </p:nvSpPr>
            <p:spPr>
              <a:xfrm>
                <a:off x="3380872" y="2550542"/>
                <a:ext cx="971523" cy="233706"/>
              </a:xfrm>
              <a:custGeom>
                <a:avLst/>
                <a:gdLst>
                  <a:gd name="connsiteX0" fmla="*/ 971523 w 971523"/>
                  <a:gd name="connsiteY0" fmla="*/ 162242 h 233706"/>
                  <a:gd name="connsiteX1" fmla="*/ 762926 w 971523"/>
                  <a:gd name="connsiteY1" fmla="*/ 233706 h 233706"/>
                  <a:gd name="connsiteX2" fmla="*/ 0 w 971523"/>
                  <a:gd name="connsiteY2" fmla="*/ 96573 h 233706"/>
                  <a:gd name="connsiteX3" fmla="*/ 207632 w 971523"/>
                  <a:gd name="connsiteY3" fmla="*/ 0 h 233706"/>
                  <a:gd name="connsiteX4" fmla="*/ 971523 w 971523"/>
                  <a:gd name="connsiteY4" fmla="*/ 162242 h 233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1523" h="233706">
                    <a:moveTo>
                      <a:pt x="971523" y="162242"/>
                    </a:moveTo>
                    <a:lnTo>
                      <a:pt x="762926" y="233706"/>
                    </a:lnTo>
                    <a:lnTo>
                      <a:pt x="0" y="96573"/>
                    </a:lnTo>
                    <a:lnTo>
                      <a:pt x="207632" y="0"/>
                    </a:lnTo>
                    <a:lnTo>
                      <a:pt x="971523" y="162242"/>
                    </a:lnTo>
                    <a:close/>
                  </a:path>
                </a:pathLst>
              </a:custGeom>
              <a:solidFill>
                <a:srgbClr val="333132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84F1EE5-B0E9-437E-B615-239F80E0656C}"/>
                  </a:ext>
                </a:extLst>
              </p:cNvPr>
              <p:cNvSpPr/>
              <p:nvPr/>
            </p:nvSpPr>
            <p:spPr>
              <a:xfrm>
                <a:off x="3584641" y="2613314"/>
                <a:ext cx="767754" cy="539842"/>
              </a:xfrm>
              <a:custGeom>
                <a:avLst/>
                <a:gdLst>
                  <a:gd name="connsiteX0" fmla="*/ 767754 w 767754"/>
                  <a:gd name="connsiteY0" fmla="*/ 394017 h 539842"/>
                  <a:gd name="connsiteX1" fmla="*/ 0 w 767754"/>
                  <a:gd name="connsiteY1" fmla="*/ 539842 h 539842"/>
                  <a:gd name="connsiteX2" fmla="*/ 3863 w 767754"/>
                  <a:gd name="connsiteY2" fmla="*/ 0 h 539842"/>
                  <a:gd name="connsiteX3" fmla="*/ 767754 w 767754"/>
                  <a:gd name="connsiteY3" fmla="*/ 141962 h 539842"/>
                  <a:gd name="connsiteX4" fmla="*/ 767754 w 767754"/>
                  <a:gd name="connsiteY4" fmla="*/ 394017 h 53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7754" h="539842">
                    <a:moveTo>
                      <a:pt x="767754" y="394017"/>
                    </a:moveTo>
                    <a:lnTo>
                      <a:pt x="0" y="539842"/>
                    </a:lnTo>
                    <a:lnTo>
                      <a:pt x="3863" y="0"/>
                    </a:lnTo>
                    <a:lnTo>
                      <a:pt x="767754" y="141962"/>
                    </a:lnTo>
                    <a:lnTo>
                      <a:pt x="767754" y="394017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07135D9C-EC35-4B49-B84A-A2D131315FF5}"/>
                  </a:ext>
                </a:extLst>
              </p:cNvPr>
              <p:cNvSpPr/>
              <p:nvPr/>
            </p:nvSpPr>
            <p:spPr>
              <a:xfrm>
                <a:off x="3659002" y="2721476"/>
                <a:ext cx="69532" cy="342833"/>
              </a:xfrm>
              <a:custGeom>
                <a:avLst/>
                <a:gdLst>
                  <a:gd name="connsiteX0" fmla="*/ 0 w 69532"/>
                  <a:gd name="connsiteY0" fmla="*/ 342834 h 342833"/>
                  <a:gd name="connsiteX1" fmla="*/ 0 w 69532"/>
                  <a:gd name="connsiteY1" fmla="*/ 0 h 342833"/>
                  <a:gd name="connsiteX2" fmla="*/ 69532 w 69532"/>
                  <a:gd name="connsiteY2" fmla="*/ 8691 h 342833"/>
                  <a:gd name="connsiteX3" fmla="*/ 69532 w 69532"/>
                  <a:gd name="connsiteY3" fmla="*/ 331245 h 342833"/>
                  <a:gd name="connsiteX4" fmla="*/ 0 w 69532"/>
                  <a:gd name="connsiteY4" fmla="*/ 342834 h 3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342833">
                    <a:moveTo>
                      <a:pt x="0" y="342834"/>
                    </a:moveTo>
                    <a:lnTo>
                      <a:pt x="0" y="0"/>
                    </a:lnTo>
                    <a:lnTo>
                      <a:pt x="69532" y="8691"/>
                    </a:lnTo>
                    <a:lnTo>
                      <a:pt x="69532" y="331245"/>
                    </a:lnTo>
                    <a:lnTo>
                      <a:pt x="0" y="34283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7C2273B-889F-420B-AE86-C20CB920FE3E}"/>
                  </a:ext>
                </a:extLst>
              </p:cNvPr>
              <p:cNvSpPr/>
              <p:nvPr/>
            </p:nvSpPr>
            <p:spPr>
              <a:xfrm>
                <a:off x="3797102" y="2738859"/>
                <a:ext cx="69532" cy="303238"/>
              </a:xfrm>
              <a:custGeom>
                <a:avLst/>
                <a:gdLst>
                  <a:gd name="connsiteX0" fmla="*/ 69533 w 69532"/>
                  <a:gd name="connsiteY0" fmla="*/ 290684 h 303238"/>
                  <a:gd name="connsiteX1" fmla="*/ 0 w 69532"/>
                  <a:gd name="connsiteY1" fmla="*/ 303239 h 303238"/>
                  <a:gd name="connsiteX2" fmla="*/ 0 w 69532"/>
                  <a:gd name="connsiteY2" fmla="*/ 0 h 303238"/>
                  <a:gd name="connsiteX3" fmla="*/ 69533 w 69532"/>
                  <a:gd name="connsiteY3" fmla="*/ 10623 h 303238"/>
                  <a:gd name="connsiteX4" fmla="*/ 69533 w 69532"/>
                  <a:gd name="connsiteY4" fmla="*/ 290684 h 303238"/>
                  <a:gd name="connsiteX5" fmla="*/ 69533 w 69532"/>
                  <a:gd name="connsiteY5" fmla="*/ 290684 h 30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532" h="303238">
                    <a:moveTo>
                      <a:pt x="69533" y="290684"/>
                    </a:moveTo>
                    <a:lnTo>
                      <a:pt x="0" y="303239"/>
                    </a:lnTo>
                    <a:lnTo>
                      <a:pt x="0" y="0"/>
                    </a:lnTo>
                    <a:lnTo>
                      <a:pt x="69533" y="10623"/>
                    </a:lnTo>
                    <a:lnTo>
                      <a:pt x="69533" y="290684"/>
                    </a:lnTo>
                    <a:lnTo>
                      <a:pt x="69533" y="29068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FC9BC35-70F9-4390-B9C8-4174A49CABAC}"/>
                  </a:ext>
                </a:extLst>
              </p:cNvPr>
              <p:cNvSpPr/>
              <p:nvPr/>
            </p:nvSpPr>
            <p:spPr>
              <a:xfrm>
                <a:off x="3936167" y="2756242"/>
                <a:ext cx="69532" cy="262678"/>
              </a:xfrm>
              <a:custGeom>
                <a:avLst/>
                <a:gdLst>
                  <a:gd name="connsiteX0" fmla="*/ 0 w 69532"/>
                  <a:gd name="connsiteY0" fmla="*/ 262678 h 262678"/>
                  <a:gd name="connsiteX1" fmla="*/ 0 w 69532"/>
                  <a:gd name="connsiteY1" fmla="*/ 0 h 262678"/>
                  <a:gd name="connsiteX2" fmla="*/ 69532 w 69532"/>
                  <a:gd name="connsiteY2" fmla="*/ 8692 h 262678"/>
                  <a:gd name="connsiteX3" fmla="*/ 69532 w 69532"/>
                  <a:gd name="connsiteY3" fmla="*/ 250124 h 262678"/>
                  <a:gd name="connsiteX4" fmla="*/ 0 w 69532"/>
                  <a:gd name="connsiteY4" fmla="*/ 262678 h 26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2678">
                    <a:moveTo>
                      <a:pt x="0" y="262678"/>
                    </a:moveTo>
                    <a:lnTo>
                      <a:pt x="0" y="0"/>
                    </a:lnTo>
                    <a:lnTo>
                      <a:pt x="69532" y="8692"/>
                    </a:lnTo>
                    <a:lnTo>
                      <a:pt x="69532" y="250124"/>
                    </a:lnTo>
                    <a:lnTo>
                      <a:pt x="0" y="262678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641A9E65-C944-4132-B9C2-2FFE91C1C10F}"/>
                  </a:ext>
                </a:extLst>
              </p:cNvPr>
              <p:cNvSpPr/>
              <p:nvPr/>
            </p:nvSpPr>
            <p:spPr>
              <a:xfrm>
                <a:off x="4075232" y="2773625"/>
                <a:ext cx="68566" cy="221151"/>
              </a:xfrm>
              <a:custGeom>
                <a:avLst/>
                <a:gdLst>
                  <a:gd name="connsiteX0" fmla="*/ 68567 w 68566"/>
                  <a:gd name="connsiteY0" fmla="*/ 208597 h 221151"/>
                  <a:gd name="connsiteX1" fmla="*/ 0 w 68566"/>
                  <a:gd name="connsiteY1" fmla="*/ 221152 h 221151"/>
                  <a:gd name="connsiteX2" fmla="*/ 0 w 68566"/>
                  <a:gd name="connsiteY2" fmla="*/ 0 h 221151"/>
                  <a:gd name="connsiteX3" fmla="*/ 68567 w 68566"/>
                  <a:gd name="connsiteY3" fmla="*/ 10623 h 221151"/>
                  <a:gd name="connsiteX4" fmla="*/ 68567 w 68566"/>
                  <a:gd name="connsiteY4" fmla="*/ 208597 h 221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66" h="221151">
                    <a:moveTo>
                      <a:pt x="68567" y="208597"/>
                    </a:moveTo>
                    <a:lnTo>
                      <a:pt x="0" y="221152"/>
                    </a:lnTo>
                    <a:lnTo>
                      <a:pt x="0" y="0"/>
                    </a:lnTo>
                    <a:lnTo>
                      <a:pt x="68567" y="10623"/>
                    </a:lnTo>
                    <a:lnTo>
                      <a:pt x="68567" y="208597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5D3575B-65B5-4F78-8906-272D7255AE66}"/>
                  </a:ext>
                </a:extLst>
              </p:cNvPr>
              <p:cNvSpPr/>
              <p:nvPr/>
            </p:nvSpPr>
            <p:spPr>
              <a:xfrm>
                <a:off x="4213331" y="2791008"/>
                <a:ext cx="71464" cy="181557"/>
              </a:xfrm>
              <a:custGeom>
                <a:avLst/>
                <a:gdLst>
                  <a:gd name="connsiteX0" fmla="*/ 71464 w 71464"/>
                  <a:gd name="connsiteY0" fmla="*/ 169003 h 181557"/>
                  <a:gd name="connsiteX1" fmla="*/ 0 w 71464"/>
                  <a:gd name="connsiteY1" fmla="*/ 181557 h 181557"/>
                  <a:gd name="connsiteX2" fmla="*/ 0 w 71464"/>
                  <a:gd name="connsiteY2" fmla="*/ 0 h 181557"/>
                  <a:gd name="connsiteX3" fmla="*/ 66635 w 71464"/>
                  <a:gd name="connsiteY3" fmla="*/ 8692 h 181557"/>
                  <a:gd name="connsiteX4" fmla="*/ 71464 w 71464"/>
                  <a:gd name="connsiteY4" fmla="*/ 169003 h 181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464" h="181557">
                    <a:moveTo>
                      <a:pt x="71464" y="169003"/>
                    </a:moveTo>
                    <a:lnTo>
                      <a:pt x="0" y="181557"/>
                    </a:lnTo>
                    <a:lnTo>
                      <a:pt x="0" y="0"/>
                    </a:lnTo>
                    <a:lnTo>
                      <a:pt x="66635" y="8692"/>
                    </a:lnTo>
                    <a:lnTo>
                      <a:pt x="71464" y="16900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B4E72641-E65A-4A53-830D-EAFFED850587}"/>
                  </a:ext>
                </a:extLst>
              </p:cNvPr>
              <p:cNvSpPr/>
              <p:nvPr/>
            </p:nvSpPr>
            <p:spPr>
              <a:xfrm>
                <a:off x="3380872" y="2618143"/>
                <a:ext cx="208597" cy="540808"/>
              </a:xfrm>
              <a:custGeom>
                <a:avLst/>
                <a:gdLst>
                  <a:gd name="connsiteX0" fmla="*/ 0 w 208597"/>
                  <a:gd name="connsiteY0" fmla="*/ 411401 h 540808"/>
                  <a:gd name="connsiteX1" fmla="*/ 0 w 208597"/>
                  <a:gd name="connsiteY1" fmla="*/ 96573 h 540808"/>
                  <a:gd name="connsiteX2" fmla="*/ 208597 w 208597"/>
                  <a:gd name="connsiteY2" fmla="*/ 0 h 540808"/>
                  <a:gd name="connsiteX3" fmla="*/ 208597 w 208597"/>
                  <a:gd name="connsiteY3" fmla="*/ 540808 h 5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540808">
                    <a:moveTo>
                      <a:pt x="0" y="411401"/>
                    </a:moveTo>
                    <a:lnTo>
                      <a:pt x="0" y="96573"/>
                    </a:lnTo>
                    <a:lnTo>
                      <a:pt x="208597" y="0"/>
                    </a:lnTo>
                    <a:lnTo>
                      <a:pt x="208597" y="540808"/>
                    </a:lnTo>
                    <a:close/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32E69E3-6308-480F-85ED-D34CFA4E57FB}"/>
                  </a:ext>
                </a:extLst>
              </p:cNvPr>
              <p:cNvSpPr/>
              <p:nvPr/>
            </p:nvSpPr>
            <p:spPr>
              <a:xfrm>
                <a:off x="3415639" y="2695401"/>
                <a:ext cx="105264" cy="372771"/>
              </a:xfrm>
              <a:custGeom>
                <a:avLst/>
                <a:gdLst>
                  <a:gd name="connsiteX0" fmla="*/ 30903 w 105264"/>
                  <a:gd name="connsiteY0" fmla="*/ 333176 h 372771"/>
                  <a:gd name="connsiteX1" fmla="*/ 0 w 105264"/>
                  <a:gd name="connsiteY1" fmla="*/ 317725 h 372771"/>
                  <a:gd name="connsiteX2" fmla="*/ 0 w 105264"/>
                  <a:gd name="connsiteY2" fmla="*/ 51184 h 372771"/>
                  <a:gd name="connsiteX3" fmla="*/ 30903 w 105264"/>
                  <a:gd name="connsiteY3" fmla="*/ 36698 h 372771"/>
                  <a:gd name="connsiteX4" fmla="*/ 105264 w 105264"/>
                  <a:gd name="connsiteY4" fmla="*/ 0 h 372771"/>
                  <a:gd name="connsiteX5" fmla="*/ 68567 w 105264"/>
                  <a:gd name="connsiteY5" fmla="*/ 18349 h 372771"/>
                  <a:gd name="connsiteX6" fmla="*/ 68567 w 105264"/>
                  <a:gd name="connsiteY6" fmla="*/ 354423 h 372771"/>
                  <a:gd name="connsiteX7" fmla="*/ 104299 w 105264"/>
                  <a:gd name="connsiteY7" fmla="*/ 372771 h 372771"/>
                  <a:gd name="connsiteX8" fmla="*/ 104299 w 105264"/>
                  <a:gd name="connsiteY8" fmla="*/ 0 h 37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64" h="372771">
                    <a:moveTo>
                      <a:pt x="30903" y="333176"/>
                    </a:moveTo>
                    <a:lnTo>
                      <a:pt x="0" y="317725"/>
                    </a:lnTo>
                    <a:lnTo>
                      <a:pt x="0" y="51184"/>
                    </a:lnTo>
                    <a:lnTo>
                      <a:pt x="30903" y="36698"/>
                    </a:lnTo>
                    <a:close/>
                    <a:moveTo>
                      <a:pt x="105264" y="0"/>
                    </a:moveTo>
                    <a:lnTo>
                      <a:pt x="68567" y="18349"/>
                    </a:lnTo>
                    <a:lnTo>
                      <a:pt x="68567" y="354423"/>
                    </a:lnTo>
                    <a:lnTo>
                      <a:pt x="104299" y="372771"/>
                    </a:lnTo>
                    <a:lnTo>
                      <a:pt x="104299" y="0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" name="buffer-registry">
            <a:extLst>
              <a:ext uri="{FF2B5EF4-FFF2-40B4-BE49-F238E27FC236}">
                <a16:creationId xmlns:a16="http://schemas.microsoft.com/office/drawing/2014/main" id="{9C769E9A-3E8D-4274-AA2B-CEC37D5218C1}"/>
              </a:ext>
            </a:extLst>
          </p:cNvPr>
          <p:cNvGrpSpPr/>
          <p:nvPr/>
        </p:nvGrpSpPr>
        <p:grpSpPr>
          <a:xfrm>
            <a:off x="2848122" y="1533496"/>
            <a:ext cx="1537601" cy="695620"/>
            <a:chOff x="2848122" y="1533496"/>
            <a:chExt cx="1537601" cy="695620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6DEA2119-DB76-4BC3-9C80-4FDDA873B67A}"/>
                </a:ext>
              </a:extLst>
            </p:cNvPr>
            <p:cNvGrpSpPr/>
            <p:nvPr/>
          </p:nvGrpSpPr>
          <p:grpSpPr>
            <a:xfrm>
              <a:off x="3353494" y="1533496"/>
              <a:ext cx="433971" cy="445876"/>
              <a:chOff x="4933802" y="2331706"/>
              <a:chExt cx="2647884" cy="2720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2456C965-9BA0-475D-8835-D5C06806077C}"/>
                  </a:ext>
                </a:extLst>
              </p:cNvPr>
              <p:cNvSpPr/>
              <p:nvPr/>
            </p:nvSpPr>
            <p:spPr>
              <a:xfrm>
                <a:off x="4933802" y="2331706"/>
                <a:ext cx="2143996" cy="1520275"/>
              </a:xfrm>
              <a:custGeom>
                <a:avLst/>
                <a:gdLst>
                  <a:gd name="connsiteX0" fmla="*/ 1566412 w 1677471"/>
                  <a:gd name="connsiteY0" fmla="*/ 562433 h 1189469"/>
                  <a:gd name="connsiteX1" fmla="*/ 1352021 w 1677471"/>
                  <a:gd name="connsiteY1" fmla="*/ 454271 h 1189469"/>
                  <a:gd name="connsiteX2" fmla="*/ 859499 w 1677471"/>
                  <a:gd name="connsiteY2" fmla="*/ 379 h 1189469"/>
                  <a:gd name="connsiteX3" fmla="*/ 392086 w 1677471"/>
                  <a:gd name="connsiteY3" fmla="*/ 318103 h 1189469"/>
                  <a:gd name="connsiteX4" fmla="*/ 0 w 1677471"/>
                  <a:gd name="connsiteY4" fmla="*/ 750750 h 1189469"/>
                  <a:gd name="connsiteX5" fmla="*/ 472242 w 1677471"/>
                  <a:gd name="connsiteY5" fmla="*/ 1189191 h 1189469"/>
                  <a:gd name="connsiteX6" fmla="*/ 513768 w 1677471"/>
                  <a:gd name="connsiteY6" fmla="*/ 1189191 h 1189469"/>
                  <a:gd name="connsiteX7" fmla="*/ 1278625 w 1677471"/>
                  <a:gd name="connsiteY7" fmla="*/ 1189191 h 1189469"/>
                  <a:gd name="connsiteX8" fmla="*/ 1298906 w 1677471"/>
                  <a:gd name="connsiteY8" fmla="*/ 1189191 h 1189469"/>
                  <a:gd name="connsiteX9" fmla="*/ 1677471 w 1677471"/>
                  <a:gd name="connsiteY9" fmla="*/ 821248 h 1189469"/>
                  <a:gd name="connsiteX10" fmla="*/ 1567378 w 1677471"/>
                  <a:gd name="connsiteY10" fmla="*/ 567261 h 118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7471" h="1189469">
                    <a:moveTo>
                      <a:pt x="1566412" y="562433"/>
                    </a:moveTo>
                    <a:cubicBezTo>
                      <a:pt x="1507542" y="505517"/>
                      <a:pt x="1432785" y="467801"/>
                      <a:pt x="1352021" y="454271"/>
                    </a:cubicBezTo>
                    <a:cubicBezTo>
                      <a:pt x="1341040" y="193069"/>
                      <a:pt x="1120729" y="-9968"/>
                      <a:pt x="859499" y="379"/>
                    </a:cubicBezTo>
                    <a:cubicBezTo>
                      <a:pt x="652126" y="-3402"/>
                      <a:pt x="464869" y="123886"/>
                      <a:pt x="392086" y="318103"/>
                    </a:cubicBezTo>
                    <a:cubicBezTo>
                      <a:pt x="172070" y="344911"/>
                      <a:pt x="5089" y="529165"/>
                      <a:pt x="0" y="750750"/>
                    </a:cubicBezTo>
                    <a:cubicBezTo>
                      <a:pt x="9948" y="1001946"/>
                      <a:pt x="220999" y="1197892"/>
                      <a:pt x="472242" y="1189191"/>
                    </a:cubicBezTo>
                    <a:lnTo>
                      <a:pt x="513768" y="1189191"/>
                    </a:lnTo>
                    <a:lnTo>
                      <a:pt x="1278625" y="1189191"/>
                    </a:lnTo>
                    <a:lnTo>
                      <a:pt x="1298906" y="1189191"/>
                    </a:lnTo>
                    <a:cubicBezTo>
                      <a:pt x="1502288" y="1185347"/>
                      <a:pt x="1667843" y="1024437"/>
                      <a:pt x="1677471" y="821248"/>
                    </a:cubicBezTo>
                    <a:cubicBezTo>
                      <a:pt x="1676718" y="725162"/>
                      <a:pt x="1636988" y="633500"/>
                      <a:pt x="1567378" y="567261"/>
                    </a:cubicBezTo>
                  </a:path>
                </a:pathLst>
              </a:custGeom>
              <a:solidFill>
                <a:srgbClr val="0078D4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B7785A5C-1DA4-43ED-9BDA-625290429129}"/>
                  </a:ext>
                </a:extLst>
              </p:cNvPr>
              <p:cNvGrpSpPr/>
              <p:nvPr/>
            </p:nvGrpSpPr>
            <p:grpSpPr>
              <a:xfrm>
                <a:off x="5500516" y="2863487"/>
                <a:ext cx="2081170" cy="2188744"/>
                <a:chOff x="3380872" y="2137210"/>
                <a:chExt cx="971523" cy="1021741"/>
              </a:xfrm>
            </p:grpSpPr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00A5BD21-5542-479C-A73F-4B13347EFCD1}"/>
                    </a:ext>
                  </a:extLst>
                </p:cNvPr>
                <p:cNvSpPr/>
                <p:nvPr/>
              </p:nvSpPr>
              <p:spPr>
                <a:xfrm>
                  <a:off x="3587538" y="2137210"/>
                  <a:ext cx="764857" cy="575574"/>
                </a:xfrm>
                <a:custGeom>
                  <a:avLst/>
                  <a:gdLst>
                    <a:gd name="connsiteX0" fmla="*/ 0 w 764857"/>
                    <a:gd name="connsiteY0" fmla="*/ 0 h 575574"/>
                    <a:gd name="connsiteX1" fmla="*/ 966 w 764857"/>
                    <a:gd name="connsiteY1" fmla="*/ 413332 h 575574"/>
                    <a:gd name="connsiteX2" fmla="*/ 764857 w 764857"/>
                    <a:gd name="connsiteY2" fmla="*/ 575574 h 575574"/>
                    <a:gd name="connsiteX3" fmla="*/ 764857 w 764857"/>
                    <a:gd name="connsiteY3" fmla="*/ 287787 h 575574"/>
                    <a:gd name="connsiteX4" fmla="*/ 0 w 764857"/>
                    <a:gd name="connsiteY4" fmla="*/ 0 h 57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4857" h="575574">
                      <a:moveTo>
                        <a:pt x="0" y="0"/>
                      </a:moveTo>
                      <a:lnTo>
                        <a:pt x="966" y="413332"/>
                      </a:lnTo>
                      <a:lnTo>
                        <a:pt x="764857" y="575574"/>
                      </a:lnTo>
                      <a:lnTo>
                        <a:pt x="764857" y="2877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67676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55605414-7BBB-4FD6-B9B4-1DEC50219BCD}"/>
                    </a:ext>
                  </a:extLst>
                </p:cNvPr>
                <p:cNvSpPr/>
                <p:nvPr/>
              </p:nvSpPr>
              <p:spPr>
                <a:xfrm>
                  <a:off x="3380872" y="2137210"/>
                  <a:ext cx="207631" cy="509904"/>
                </a:xfrm>
                <a:custGeom>
                  <a:avLst/>
                  <a:gdLst>
                    <a:gd name="connsiteX0" fmla="*/ 206666 w 207631"/>
                    <a:gd name="connsiteY0" fmla="*/ 0 h 509904"/>
                    <a:gd name="connsiteX1" fmla="*/ 0 w 207631"/>
                    <a:gd name="connsiteY1" fmla="*/ 125545 h 509904"/>
                    <a:gd name="connsiteX2" fmla="*/ 0 w 207631"/>
                    <a:gd name="connsiteY2" fmla="*/ 509905 h 509904"/>
                    <a:gd name="connsiteX3" fmla="*/ 207632 w 207631"/>
                    <a:gd name="connsiteY3" fmla="*/ 413332 h 509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631" h="509904">
                      <a:moveTo>
                        <a:pt x="206666" y="0"/>
                      </a:moveTo>
                      <a:lnTo>
                        <a:pt x="0" y="125545"/>
                      </a:lnTo>
                      <a:lnTo>
                        <a:pt x="0" y="509905"/>
                      </a:lnTo>
                      <a:lnTo>
                        <a:pt x="207632" y="413332"/>
                      </a:lnTo>
                    </a:path>
                  </a:pathLst>
                </a:custGeom>
                <a:solidFill>
                  <a:srgbClr val="999999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8C28CC97-5B7E-40C3-8AE8-779C6C6EC086}"/>
                    </a:ext>
                  </a:extLst>
                </p:cNvPr>
                <p:cNvSpPr/>
                <p:nvPr/>
              </p:nvSpPr>
              <p:spPr>
                <a:xfrm>
                  <a:off x="3936167" y="2326493"/>
                  <a:ext cx="69532" cy="249158"/>
                </a:xfrm>
                <a:custGeom>
                  <a:avLst/>
                  <a:gdLst>
                    <a:gd name="connsiteX0" fmla="*/ 0 w 69532"/>
                    <a:gd name="connsiteY0" fmla="*/ 229843 h 249158"/>
                    <a:gd name="connsiteX1" fmla="*/ 69532 w 69532"/>
                    <a:gd name="connsiteY1" fmla="*/ 249158 h 249158"/>
                    <a:gd name="connsiteX2" fmla="*/ 69532 w 69532"/>
                    <a:gd name="connsiteY2" fmla="*/ 24143 h 249158"/>
                    <a:gd name="connsiteX3" fmla="*/ 0 w 69532"/>
                    <a:gd name="connsiteY3" fmla="*/ 0 h 249158"/>
                    <a:gd name="connsiteX4" fmla="*/ 0 w 69532"/>
                    <a:gd name="connsiteY4" fmla="*/ 229843 h 249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49158">
                      <a:moveTo>
                        <a:pt x="0" y="229843"/>
                      </a:moveTo>
                      <a:lnTo>
                        <a:pt x="69532" y="249158"/>
                      </a:lnTo>
                      <a:lnTo>
                        <a:pt x="69532" y="24143"/>
                      </a:lnTo>
                      <a:lnTo>
                        <a:pt x="0" y="0"/>
                      </a:lnTo>
                      <a:lnTo>
                        <a:pt x="0" y="229843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FBBC4FE3-6C1C-4B0C-88C6-B85139777F95}"/>
                    </a:ext>
                  </a:extLst>
                </p:cNvPr>
                <p:cNvSpPr/>
                <p:nvPr/>
              </p:nvSpPr>
              <p:spPr>
                <a:xfrm>
                  <a:off x="3797102" y="2279172"/>
                  <a:ext cx="69532" cy="259781"/>
                </a:xfrm>
                <a:custGeom>
                  <a:avLst/>
                  <a:gdLst>
                    <a:gd name="connsiteX0" fmla="*/ 69533 w 69532"/>
                    <a:gd name="connsiteY0" fmla="*/ 25109 h 259781"/>
                    <a:gd name="connsiteX1" fmla="*/ 0 w 69532"/>
                    <a:gd name="connsiteY1" fmla="*/ 0 h 259781"/>
                    <a:gd name="connsiteX2" fmla="*/ 0 w 69532"/>
                    <a:gd name="connsiteY2" fmla="*/ 240467 h 259781"/>
                    <a:gd name="connsiteX3" fmla="*/ 69533 w 69532"/>
                    <a:gd name="connsiteY3" fmla="*/ 259781 h 259781"/>
                    <a:gd name="connsiteX4" fmla="*/ 69533 w 69532"/>
                    <a:gd name="connsiteY4" fmla="*/ 25109 h 25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59781">
                      <a:moveTo>
                        <a:pt x="69533" y="25109"/>
                      </a:moveTo>
                      <a:lnTo>
                        <a:pt x="0" y="0"/>
                      </a:lnTo>
                      <a:lnTo>
                        <a:pt x="0" y="240467"/>
                      </a:lnTo>
                      <a:lnTo>
                        <a:pt x="69533" y="259781"/>
                      </a:lnTo>
                      <a:lnTo>
                        <a:pt x="69533" y="25109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3A0E1B9F-91A2-46CE-B782-6D8DC93547F3}"/>
                    </a:ext>
                  </a:extLst>
                </p:cNvPr>
                <p:cNvSpPr/>
                <p:nvPr/>
              </p:nvSpPr>
              <p:spPr>
                <a:xfrm>
                  <a:off x="4075232" y="2374779"/>
                  <a:ext cx="69532" cy="237569"/>
                </a:xfrm>
                <a:custGeom>
                  <a:avLst/>
                  <a:gdLst>
                    <a:gd name="connsiteX0" fmla="*/ 0 w 69532"/>
                    <a:gd name="connsiteY0" fmla="*/ 219220 h 237569"/>
                    <a:gd name="connsiteX1" fmla="*/ 67601 w 69532"/>
                    <a:gd name="connsiteY1" fmla="*/ 237569 h 237569"/>
                    <a:gd name="connsiteX2" fmla="*/ 69533 w 69532"/>
                    <a:gd name="connsiteY2" fmla="*/ 23177 h 237569"/>
                    <a:gd name="connsiteX3" fmla="*/ 0 w 69532"/>
                    <a:gd name="connsiteY3" fmla="*/ 0 h 237569"/>
                    <a:gd name="connsiteX4" fmla="*/ 0 w 69532"/>
                    <a:gd name="connsiteY4" fmla="*/ 219220 h 237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37569">
                      <a:moveTo>
                        <a:pt x="0" y="219220"/>
                      </a:moveTo>
                      <a:lnTo>
                        <a:pt x="67601" y="237569"/>
                      </a:lnTo>
                      <a:lnTo>
                        <a:pt x="69533" y="23177"/>
                      </a:lnTo>
                      <a:lnTo>
                        <a:pt x="0" y="0"/>
                      </a:lnTo>
                      <a:lnTo>
                        <a:pt x="0" y="219220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5B1E3E43-54B0-46F1-B5B7-130BD00C67C5}"/>
                    </a:ext>
                  </a:extLst>
                </p:cNvPr>
                <p:cNvSpPr/>
                <p:nvPr/>
              </p:nvSpPr>
              <p:spPr>
                <a:xfrm>
                  <a:off x="3659002" y="2233783"/>
                  <a:ext cx="69532" cy="267506"/>
                </a:xfrm>
                <a:custGeom>
                  <a:avLst/>
                  <a:gdLst>
                    <a:gd name="connsiteX0" fmla="*/ 0 w 69532"/>
                    <a:gd name="connsiteY0" fmla="*/ 250124 h 267506"/>
                    <a:gd name="connsiteX1" fmla="*/ 69532 w 69532"/>
                    <a:gd name="connsiteY1" fmla="*/ 267507 h 267506"/>
                    <a:gd name="connsiteX2" fmla="*/ 69532 w 69532"/>
                    <a:gd name="connsiteY2" fmla="*/ 23178 h 267506"/>
                    <a:gd name="connsiteX3" fmla="*/ 0 w 69532"/>
                    <a:gd name="connsiteY3" fmla="*/ 0 h 267506"/>
                    <a:gd name="connsiteX4" fmla="*/ 0 w 69532"/>
                    <a:gd name="connsiteY4" fmla="*/ 250124 h 267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67506">
                      <a:moveTo>
                        <a:pt x="0" y="250124"/>
                      </a:moveTo>
                      <a:lnTo>
                        <a:pt x="69532" y="267507"/>
                      </a:lnTo>
                      <a:lnTo>
                        <a:pt x="69532" y="23178"/>
                      </a:lnTo>
                      <a:lnTo>
                        <a:pt x="0" y="0"/>
                      </a:lnTo>
                      <a:lnTo>
                        <a:pt x="0" y="250124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72C89A48-54D7-4F8E-9A3F-7F88262E22E9}"/>
                    </a:ext>
                  </a:extLst>
                </p:cNvPr>
                <p:cNvSpPr/>
                <p:nvPr/>
              </p:nvSpPr>
              <p:spPr>
                <a:xfrm>
                  <a:off x="4213331" y="2421134"/>
                  <a:ext cx="69532" cy="228877"/>
                </a:xfrm>
                <a:custGeom>
                  <a:avLst/>
                  <a:gdLst>
                    <a:gd name="connsiteX0" fmla="*/ 69533 w 69532"/>
                    <a:gd name="connsiteY0" fmla="*/ 24143 h 228877"/>
                    <a:gd name="connsiteX1" fmla="*/ 0 w 69532"/>
                    <a:gd name="connsiteY1" fmla="*/ 0 h 228877"/>
                    <a:gd name="connsiteX2" fmla="*/ 0 w 69532"/>
                    <a:gd name="connsiteY2" fmla="*/ 209563 h 228877"/>
                    <a:gd name="connsiteX3" fmla="*/ 69533 w 69532"/>
                    <a:gd name="connsiteY3" fmla="*/ 228878 h 228877"/>
                    <a:gd name="connsiteX4" fmla="*/ 69533 w 69532"/>
                    <a:gd name="connsiteY4" fmla="*/ 24143 h 228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28877">
                      <a:moveTo>
                        <a:pt x="69533" y="24143"/>
                      </a:moveTo>
                      <a:lnTo>
                        <a:pt x="0" y="0"/>
                      </a:lnTo>
                      <a:lnTo>
                        <a:pt x="0" y="209563"/>
                      </a:lnTo>
                      <a:lnTo>
                        <a:pt x="69533" y="228878"/>
                      </a:lnTo>
                      <a:lnTo>
                        <a:pt x="69533" y="24143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CED35670-9B88-4D2A-89EE-F52B13237724}"/>
                    </a:ext>
                  </a:extLst>
                </p:cNvPr>
                <p:cNvSpPr/>
                <p:nvPr/>
              </p:nvSpPr>
              <p:spPr>
                <a:xfrm>
                  <a:off x="3416604" y="2232817"/>
                  <a:ext cx="103332" cy="331245"/>
                </a:xfrm>
                <a:custGeom>
                  <a:avLst/>
                  <a:gdLst>
                    <a:gd name="connsiteX0" fmla="*/ 34766 w 103332"/>
                    <a:gd name="connsiteY0" fmla="*/ 310965 h 331245"/>
                    <a:gd name="connsiteX1" fmla="*/ 0 w 103332"/>
                    <a:gd name="connsiteY1" fmla="*/ 331245 h 331245"/>
                    <a:gd name="connsiteX2" fmla="*/ 0 w 103332"/>
                    <a:gd name="connsiteY2" fmla="*/ 57944 h 331245"/>
                    <a:gd name="connsiteX3" fmla="*/ 34766 w 103332"/>
                    <a:gd name="connsiteY3" fmla="*/ 39595 h 331245"/>
                    <a:gd name="connsiteX4" fmla="*/ 103333 w 103332"/>
                    <a:gd name="connsiteY4" fmla="*/ 0 h 331245"/>
                    <a:gd name="connsiteX5" fmla="*/ 67601 w 103332"/>
                    <a:gd name="connsiteY5" fmla="*/ 23177 h 331245"/>
                    <a:gd name="connsiteX6" fmla="*/ 67601 w 103332"/>
                    <a:gd name="connsiteY6" fmla="*/ 288753 h 331245"/>
                    <a:gd name="connsiteX7" fmla="*/ 103333 w 103332"/>
                    <a:gd name="connsiteY7" fmla="*/ 269438 h 331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332" h="331245">
                      <a:moveTo>
                        <a:pt x="34766" y="310965"/>
                      </a:moveTo>
                      <a:lnTo>
                        <a:pt x="0" y="331245"/>
                      </a:lnTo>
                      <a:lnTo>
                        <a:pt x="0" y="57944"/>
                      </a:lnTo>
                      <a:lnTo>
                        <a:pt x="34766" y="39595"/>
                      </a:lnTo>
                      <a:close/>
                      <a:moveTo>
                        <a:pt x="103333" y="0"/>
                      </a:moveTo>
                      <a:lnTo>
                        <a:pt x="67601" y="23177"/>
                      </a:lnTo>
                      <a:lnTo>
                        <a:pt x="67601" y="288753"/>
                      </a:lnTo>
                      <a:lnTo>
                        <a:pt x="103333" y="269438"/>
                      </a:lnTo>
                      <a:close/>
                    </a:path>
                  </a:pathLst>
                </a:custGeom>
                <a:solidFill>
                  <a:srgbClr val="B3B3B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AD158F6A-01A8-4A87-93DF-3A3D3326DFFD}"/>
                    </a:ext>
                  </a:extLst>
                </p:cNvPr>
                <p:cNvSpPr/>
                <p:nvPr/>
              </p:nvSpPr>
              <p:spPr>
                <a:xfrm>
                  <a:off x="3380872" y="2550542"/>
                  <a:ext cx="971523" cy="233706"/>
                </a:xfrm>
                <a:custGeom>
                  <a:avLst/>
                  <a:gdLst>
                    <a:gd name="connsiteX0" fmla="*/ 971523 w 971523"/>
                    <a:gd name="connsiteY0" fmla="*/ 162242 h 233706"/>
                    <a:gd name="connsiteX1" fmla="*/ 762926 w 971523"/>
                    <a:gd name="connsiteY1" fmla="*/ 233706 h 233706"/>
                    <a:gd name="connsiteX2" fmla="*/ 0 w 971523"/>
                    <a:gd name="connsiteY2" fmla="*/ 96573 h 233706"/>
                    <a:gd name="connsiteX3" fmla="*/ 207632 w 971523"/>
                    <a:gd name="connsiteY3" fmla="*/ 0 h 233706"/>
                    <a:gd name="connsiteX4" fmla="*/ 971523 w 971523"/>
                    <a:gd name="connsiteY4" fmla="*/ 162242 h 233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71523" h="233706">
                      <a:moveTo>
                        <a:pt x="971523" y="162242"/>
                      </a:moveTo>
                      <a:lnTo>
                        <a:pt x="762926" y="233706"/>
                      </a:lnTo>
                      <a:lnTo>
                        <a:pt x="0" y="96573"/>
                      </a:lnTo>
                      <a:lnTo>
                        <a:pt x="207632" y="0"/>
                      </a:lnTo>
                      <a:lnTo>
                        <a:pt x="971523" y="162242"/>
                      </a:lnTo>
                      <a:close/>
                    </a:path>
                  </a:pathLst>
                </a:custGeom>
                <a:solidFill>
                  <a:srgbClr val="333132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4C2B8799-BA14-4DC5-8279-B553A5210337}"/>
                    </a:ext>
                  </a:extLst>
                </p:cNvPr>
                <p:cNvSpPr/>
                <p:nvPr/>
              </p:nvSpPr>
              <p:spPr>
                <a:xfrm>
                  <a:off x="3584641" y="2613314"/>
                  <a:ext cx="767754" cy="539842"/>
                </a:xfrm>
                <a:custGeom>
                  <a:avLst/>
                  <a:gdLst>
                    <a:gd name="connsiteX0" fmla="*/ 767754 w 767754"/>
                    <a:gd name="connsiteY0" fmla="*/ 394017 h 539842"/>
                    <a:gd name="connsiteX1" fmla="*/ 0 w 767754"/>
                    <a:gd name="connsiteY1" fmla="*/ 539842 h 539842"/>
                    <a:gd name="connsiteX2" fmla="*/ 3863 w 767754"/>
                    <a:gd name="connsiteY2" fmla="*/ 0 h 539842"/>
                    <a:gd name="connsiteX3" fmla="*/ 767754 w 767754"/>
                    <a:gd name="connsiteY3" fmla="*/ 141962 h 539842"/>
                    <a:gd name="connsiteX4" fmla="*/ 767754 w 767754"/>
                    <a:gd name="connsiteY4" fmla="*/ 394017 h 539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7754" h="539842">
                      <a:moveTo>
                        <a:pt x="767754" y="394017"/>
                      </a:moveTo>
                      <a:lnTo>
                        <a:pt x="0" y="539842"/>
                      </a:lnTo>
                      <a:lnTo>
                        <a:pt x="3863" y="0"/>
                      </a:lnTo>
                      <a:lnTo>
                        <a:pt x="767754" y="141962"/>
                      </a:lnTo>
                      <a:lnTo>
                        <a:pt x="767754" y="394017"/>
                      </a:lnTo>
                      <a:close/>
                    </a:path>
                  </a:pathLst>
                </a:custGeom>
                <a:solidFill>
                  <a:srgbClr val="767676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42FFAB0D-FC4B-4C27-BE43-E4C8FD0AD139}"/>
                    </a:ext>
                  </a:extLst>
                </p:cNvPr>
                <p:cNvSpPr/>
                <p:nvPr/>
              </p:nvSpPr>
              <p:spPr>
                <a:xfrm>
                  <a:off x="3659002" y="2721476"/>
                  <a:ext cx="69532" cy="342833"/>
                </a:xfrm>
                <a:custGeom>
                  <a:avLst/>
                  <a:gdLst>
                    <a:gd name="connsiteX0" fmla="*/ 0 w 69532"/>
                    <a:gd name="connsiteY0" fmla="*/ 342834 h 342833"/>
                    <a:gd name="connsiteX1" fmla="*/ 0 w 69532"/>
                    <a:gd name="connsiteY1" fmla="*/ 0 h 342833"/>
                    <a:gd name="connsiteX2" fmla="*/ 69532 w 69532"/>
                    <a:gd name="connsiteY2" fmla="*/ 8691 h 342833"/>
                    <a:gd name="connsiteX3" fmla="*/ 69532 w 69532"/>
                    <a:gd name="connsiteY3" fmla="*/ 331245 h 342833"/>
                    <a:gd name="connsiteX4" fmla="*/ 0 w 69532"/>
                    <a:gd name="connsiteY4" fmla="*/ 342834 h 34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342833">
                      <a:moveTo>
                        <a:pt x="0" y="342834"/>
                      </a:moveTo>
                      <a:lnTo>
                        <a:pt x="0" y="0"/>
                      </a:lnTo>
                      <a:lnTo>
                        <a:pt x="69532" y="8691"/>
                      </a:lnTo>
                      <a:lnTo>
                        <a:pt x="69532" y="331245"/>
                      </a:lnTo>
                      <a:lnTo>
                        <a:pt x="0" y="342834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1617AB6D-79ED-4BF2-8A45-5B967313D954}"/>
                    </a:ext>
                  </a:extLst>
                </p:cNvPr>
                <p:cNvSpPr/>
                <p:nvPr/>
              </p:nvSpPr>
              <p:spPr>
                <a:xfrm>
                  <a:off x="3797102" y="2738859"/>
                  <a:ext cx="69532" cy="303238"/>
                </a:xfrm>
                <a:custGeom>
                  <a:avLst/>
                  <a:gdLst>
                    <a:gd name="connsiteX0" fmla="*/ 69533 w 69532"/>
                    <a:gd name="connsiteY0" fmla="*/ 290684 h 303238"/>
                    <a:gd name="connsiteX1" fmla="*/ 0 w 69532"/>
                    <a:gd name="connsiteY1" fmla="*/ 303239 h 303238"/>
                    <a:gd name="connsiteX2" fmla="*/ 0 w 69532"/>
                    <a:gd name="connsiteY2" fmla="*/ 0 h 303238"/>
                    <a:gd name="connsiteX3" fmla="*/ 69533 w 69532"/>
                    <a:gd name="connsiteY3" fmla="*/ 10623 h 303238"/>
                    <a:gd name="connsiteX4" fmla="*/ 69533 w 69532"/>
                    <a:gd name="connsiteY4" fmla="*/ 290684 h 303238"/>
                    <a:gd name="connsiteX5" fmla="*/ 69533 w 69532"/>
                    <a:gd name="connsiteY5" fmla="*/ 290684 h 303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532" h="303238">
                      <a:moveTo>
                        <a:pt x="69533" y="290684"/>
                      </a:moveTo>
                      <a:lnTo>
                        <a:pt x="0" y="303239"/>
                      </a:lnTo>
                      <a:lnTo>
                        <a:pt x="0" y="0"/>
                      </a:lnTo>
                      <a:lnTo>
                        <a:pt x="69533" y="10623"/>
                      </a:lnTo>
                      <a:lnTo>
                        <a:pt x="69533" y="290684"/>
                      </a:lnTo>
                      <a:lnTo>
                        <a:pt x="69533" y="290684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EB127273-F4B4-4662-99F2-2727548B94A7}"/>
                    </a:ext>
                  </a:extLst>
                </p:cNvPr>
                <p:cNvSpPr/>
                <p:nvPr/>
              </p:nvSpPr>
              <p:spPr>
                <a:xfrm>
                  <a:off x="3936167" y="2756242"/>
                  <a:ext cx="69532" cy="262678"/>
                </a:xfrm>
                <a:custGeom>
                  <a:avLst/>
                  <a:gdLst>
                    <a:gd name="connsiteX0" fmla="*/ 0 w 69532"/>
                    <a:gd name="connsiteY0" fmla="*/ 262678 h 262678"/>
                    <a:gd name="connsiteX1" fmla="*/ 0 w 69532"/>
                    <a:gd name="connsiteY1" fmla="*/ 0 h 262678"/>
                    <a:gd name="connsiteX2" fmla="*/ 69532 w 69532"/>
                    <a:gd name="connsiteY2" fmla="*/ 8692 h 262678"/>
                    <a:gd name="connsiteX3" fmla="*/ 69532 w 69532"/>
                    <a:gd name="connsiteY3" fmla="*/ 250124 h 262678"/>
                    <a:gd name="connsiteX4" fmla="*/ 0 w 69532"/>
                    <a:gd name="connsiteY4" fmla="*/ 262678 h 262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62678">
                      <a:moveTo>
                        <a:pt x="0" y="262678"/>
                      </a:moveTo>
                      <a:lnTo>
                        <a:pt x="0" y="0"/>
                      </a:lnTo>
                      <a:lnTo>
                        <a:pt x="69532" y="8692"/>
                      </a:lnTo>
                      <a:lnTo>
                        <a:pt x="69532" y="250124"/>
                      </a:lnTo>
                      <a:lnTo>
                        <a:pt x="0" y="262678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83774003-0725-45ED-9CC3-5032F72494D4}"/>
                    </a:ext>
                  </a:extLst>
                </p:cNvPr>
                <p:cNvSpPr/>
                <p:nvPr/>
              </p:nvSpPr>
              <p:spPr>
                <a:xfrm>
                  <a:off x="4075232" y="2773625"/>
                  <a:ext cx="68566" cy="221151"/>
                </a:xfrm>
                <a:custGeom>
                  <a:avLst/>
                  <a:gdLst>
                    <a:gd name="connsiteX0" fmla="*/ 68567 w 68566"/>
                    <a:gd name="connsiteY0" fmla="*/ 208597 h 221151"/>
                    <a:gd name="connsiteX1" fmla="*/ 0 w 68566"/>
                    <a:gd name="connsiteY1" fmla="*/ 221152 h 221151"/>
                    <a:gd name="connsiteX2" fmla="*/ 0 w 68566"/>
                    <a:gd name="connsiteY2" fmla="*/ 0 h 221151"/>
                    <a:gd name="connsiteX3" fmla="*/ 68567 w 68566"/>
                    <a:gd name="connsiteY3" fmla="*/ 10623 h 221151"/>
                    <a:gd name="connsiteX4" fmla="*/ 68567 w 68566"/>
                    <a:gd name="connsiteY4" fmla="*/ 208597 h 221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566" h="221151">
                      <a:moveTo>
                        <a:pt x="68567" y="208597"/>
                      </a:moveTo>
                      <a:lnTo>
                        <a:pt x="0" y="221152"/>
                      </a:lnTo>
                      <a:lnTo>
                        <a:pt x="0" y="0"/>
                      </a:lnTo>
                      <a:lnTo>
                        <a:pt x="68567" y="10623"/>
                      </a:lnTo>
                      <a:lnTo>
                        <a:pt x="68567" y="208597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7983F1D2-8074-4EBF-A06C-DB1993F406E2}"/>
                    </a:ext>
                  </a:extLst>
                </p:cNvPr>
                <p:cNvSpPr/>
                <p:nvPr/>
              </p:nvSpPr>
              <p:spPr>
                <a:xfrm>
                  <a:off x="4213331" y="2791008"/>
                  <a:ext cx="71464" cy="181557"/>
                </a:xfrm>
                <a:custGeom>
                  <a:avLst/>
                  <a:gdLst>
                    <a:gd name="connsiteX0" fmla="*/ 71464 w 71464"/>
                    <a:gd name="connsiteY0" fmla="*/ 169003 h 181557"/>
                    <a:gd name="connsiteX1" fmla="*/ 0 w 71464"/>
                    <a:gd name="connsiteY1" fmla="*/ 181557 h 181557"/>
                    <a:gd name="connsiteX2" fmla="*/ 0 w 71464"/>
                    <a:gd name="connsiteY2" fmla="*/ 0 h 181557"/>
                    <a:gd name="connsiteX3" fmla="*/ 66635 w 71464"/>
                    <a:gd name="connsiteY3" fmla="*/ 8692 h 181557"/>
                    <a:gd name="connsiteX4" fmla="*/ 71464 w 71464"/>
                    <a:gd name="connsiteY4" fmla="*/ 169003 h 181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64" h="181557">
                      <a:moveTo>
                        <a:pt x="71464" y="169003"/>
                      </a:moveTo>
                      <a:lnTo>
                        <a:pt x="0" y="181557"/>
                      </a:lnTo>
                      <a:lnTo>
                        <a:pt x="0" y="0"/>
                      </a:lnTo>
                      <a:lnTo>
                        <a:pt x="66635" y="8692"/>
                      </a:lnTo>
                      <a:lnTo>
                        <a:pt x="71464" y="169003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FCC822BD-4BF5-48B3-9E4C-2BF69FB5A383}"/>
                    </a:ext>
                  </a:extLst>
                </p:cNvPr>
                <p:cNvSpPr/>
                <p:nvPr/>
              </p:nvSpPr>
              <p:spPr>
                <a:xfrm>
                  <a:off x="3380872" y="2618143"/>
                  <a:ext cx="208597" cy="540808"/>
                </a:xfrm>
                <a:custGeom>
                  <a:avLst/>
                  <a:gdLst>
                    <a:gd name="connsiteX0" fmla="*/ 0 w 208597"/>
                    <a:gd name="connsiteY0" fmla="*/ 411401 h 540808"/>
                    <a:gd name="connsiteX1" fmla="*/ 0 w 208597"/>
                    <a:gd name="connsiteY1" fmla="*/ 96573 h 540808"/>
                    <a:gd name="connsiteX2" fmla="*/ 208597 w 208597"/>
                    <a:gd name="connsiteY2" fmla="*/ 0 h 540808"/>
                    <a:gd name="connsiteX3" fmla="*/ 208597 w 208597"/>
                    <a:gd name="connsiteY3" fmla="*/ 540808 h 540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8597" h="540808">
                      <a:moveTo>
                        <a:pt x="0" y="411401"/>
                      </a:moveTo>
                      <a:lnTo>
                        <a:pt x="0" y="96573"/>
                      </a:lnTo>
                      <a:lnTo>
                        <a:pt x="208597" y="0"/>
                      </a:lnTo>
                      <a:lnTo>
                        <a:pt x="208597" y="540808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C4EE280E-703C-4E69-9064-E85446DEF3C5}"/>
                    </a:ext>
                  </a:extLst>
                </p:cNvPr>
                <p:cNvSpPr/>
                <p:nvPr/>
              </p:nvSpPr>
              <p:spPr>
                <a:xfrm>
                  <a:off x="3415639" y="2695401"/>
                  <a:ext cx="105264" cy="372771"/>
                </a:xfrm>
                <a:custGeom>
                  <a:avLst/>
                  <a:gdLst>
                    <a:gd name="connsiteX0" fmla="*/ 30903 w 105264"/>
                    <a:gd name="connsiteY0" fmla="*/ 333176 h 372771"/>
                    <a:gd name="connsiteX1" fmla="*/ 0 w 105264"/>
                    <a:gd name="connsiteY1" fmla="*/ 317725 h 372771"/>
                    <a:gd name="connsiteX2" fmla="*/ 0 w 105264"/>
                    <a:gd name="connsiteY2" fmla="*/ 51184 h 372771"/>
                    <a:gd name="connsiteX3" fmla="*/ 30903 w 105264"/>
                    <a:gd name="connsiteY3" fmla="*/ 36698 h 372771"/>
                    <a:gd name="connsiteX4" fmla="*/ 105264 w 105264"/>
                    <a:gd name="connsiteY4" fmla="*/ 0 h 372771"/>
                    <a:gd name="connsiteX5" fmla="*/ 68567 w 105264"/>
                    <a:gd name="connsiteY5" fmla="*/ 18349 h 372771"/>
                    <a:gd name="connsiteX6" fmla="*/ 68567 w 105264"/>
                    <a:gd name="connsiteY6" fmla="*/ 354423 h 372771"/>
                    <a:gd name="connsiteX7" fmla="*/ 104299 w 105264"/>
                    <a:gd name="connsiteY7" fmla="*/ 372771 h 372771"/>
                    <a:gd name="connsiteX8" fmla="*/ 104299 w 105264"/>
                    <a:gd name="connsiteY8" fmla="*/ 0 h 372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5264" h="372771">
                      <a:moveTo>
                        <a:pt x="30903" y="333176"/>
                      </a:moveTo>
                      <a:lnTo>
                        <a:pt x="0" y="317725"/>
                      </a:lnTo>
                      <a:lnTo>
                        <a:pt x="0" y="51184"/>
                      </a:lnTo>
                      <a:lnTo>
                        <a:pt x="30903" y="36698"/>
                      </a:lnTo>
                      <a:close/>
                      <a:moveTo>
                        <a:pt x="105264" y="0"/>
                      </a:moveTo>
                      <a:lnTo>
                        <a:pt x="68567" y="18349"/>
                      </a:lnTo>
                      <a:lnTo>
                        <a:pt x="68567" y="354423"/>
                      </a:lnTo>
                      <a:lnTo>
                        <a:pt x="104299" y="372771"/>
                      </a:lnTo>
                      <a:lnTo>
                        <a:pt x="104299" y="0"/>
                      </a:lnTo>
                      <a:close/>
                    </a:path>
                  </a:pathLst>
                </a:custGeom>
                <a:solidFill>
                  <a:srgbClr val="B3B3B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EEEE53-25C4-4AF2-A35E-6920B1C84949}"/>
                </a:ext>
              </a:extLst>
            </p:cNvPr>
            <p:cNvSpPr/>
            <p:nvPr/>
          </p:nvSpPr>
          <p:spPr>
            <a:xfrm>
              <a:off x="2848122" y="1967506"/>
              <a:ext cx="153760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17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sysClr val="windowText" lastClr="000000"/>
                  </a:solidFill>
                  <a:latin typeface="Calibri" panose="020F0502020204030204"/>
                </a:rPr>
                <a:t>demo42.azurecr.io</a:t>
              </a:r>
              <a:r>
                <a:rPr lang="en-US" sz="1100" b="1" dirty="0">
                  <a:solidFill>
                    <a:sysClr val="windowText" lastClr="000000"/>
                  </a:solidFill>
                  <a:latin typeface="Calibri" panose="020F0502020204030204"/>
                </a:rPr>
                <a:t>/hub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7FD2A40-4EB7-4991-9FB4-6F8A400E03EE}"/>
              </a:ext>
            </a:extLst>
          </p:cNvPr>
          <p:cNvGrpSpPr/>
          <p:nvPr/>
        </p:nvGrpSpPr>
        <p:grpSpPr>
          <a:xfrm>
            <a:off x="2666493" y="1690689"/>
            <a:ext cx="1257300" cy="4957761"/>
            <a:chOff x="2666493" y="1690689"/>
            <a:chExt cx="1257300" cy="4957761"/>
          </a:xfrm>
        </p:grpSpPr>
        <p:grpSp>
          <p:nvGrpSpPr>
            <p:cNvPr id="130" name="MCR">
              <a:extLst>
                <a:ext uri="{FF2B5EF4-FFF2-40B4-BE49-F238E27FC236}">
                  <a16:creationId xmlns:a16="http://schemas.microsoft.com/office/drawing/2014/main" id="{7A70801A-A0D2-4995-A638-4F09F05A8273}"/>
                </a:ext>
              </a:extLst>
            </p:cNvPr>
            <p:cNvGrpSpPr/>
            <p:nvPr/>
          </p:nvGrpSpPr>
          <p:grpSpPr>
            <a:xfrm>
              <a:off x="2829528" y="3386772"/>
              <a:ext cx="789823" cy="553584"/>
              <a:chOff x="2693602" y="4255008"/>
              <a:chExt cx="789935" cy="553663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5846EB1-FF52-4F00-9432-1AD56BCFFAA9}"/>
                  </a:ext>
                </a:extLst>
              </p:cNvPr>
              <p:cNvSpPr txBox="1"/>
              <p:nvPr/>
            </p:nvSpPr>
            <p:spPr>
              <a:xfrm>
                <a:off x="2693602" y="4608588"/>
                <a:ext cx="789935" cy="20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1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700" kern="0" dirty="0">
                    <a:solidFill>
                      <a:sysClr val="windowText" lastClr="000000"/>
                    </a:solidFill>
                    <a:latin typeface="Calibri" panose="020F0502020204030204"/>
                    <a:ea typeface="+mn-ea"/>
                    <a:cs typeface="+mn-cs"/>
                  </a:rPr>
                  <a:t>MCR</a:t>
                </a:r>
              </a:p>
            </p:txBody>
          </p:sp>
          <p:pic>
            <p:nvPicPr>
              <p:cNvPr id="132" name="MCR" descr="C:\Users\steve\AppData\Local\Temp\SNAGHTML3c2ca0f.PNG">
                <a:extLst>
                  <a:ext uri="{FF2B5EF4-FFF2-40B4-BE49-F238E27FC236}">
                    <a16:creationId xmlns:a16="http://schemas.microsoft.com/office/drawing/2014/main" id="{5F4A082A-09F0-4407-9E23-907A5B64C7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3" name="Quay" descr="Image result for quay registry icon">
              <a:extLst>
                <a:ext uri="{FF2B5EF4-FFF2-40B4-BE49-F238E27FC236}">
                  <a16:creationId xmlns:a16="http://schemas.microsoft.com/office/drawing/2014/main" id="{9A0C4BBB-5489-47EB-8E59-000BABACD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240" y="5513163"/>
              <a:ext cx="516399" cy="14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GitHub" descr="A close up of a logo&#10;&#10;Description automatically generated">
              <a:extLst>
                <a:ext uri="{FF2B5EF4-FFF2-40B4-BE49-F238E27FC236}">
                  <a16:creationId xmlns:a16="http://schemas.microsoft.com/office/drawing/2014/main" id="{B70044ED-2797-4246-A429-CF3C3BB32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060" y="5874391"/>
              <a:ext cx="506756" cy="506756"/>
            </a:xfrm>
            <a:prstGeom prst="rect">
              <a:avLst/>
            </a:prstGeom>
          </p:spPr>
        </p:pic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80F6A798-A791-4025-8600-008037CCF826}"/>
                </a:ext>
              </a:extLst>
            </p:cNvPr>
            <p:cNvSpPr/>
            <p:nvPr/>
          </p:nvSpPr>
          <p:spPr>
            <a:xfrm>
              <a:off x="2666493" y="1690689"/>
              <a:ext cx="1257300" cy="4957761"/>
            </a:xfrm>
            <a:prstGeom prst="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Public Registries</a:t>
              </a:r>
            </a:p>
          </p:txBody>
        </p:sp>
        <p:pic>
          <p:nvPicPr>
            <p:cNvPr id="136" name="Node-Hub">
              <a:extLst>
                <a:ext uri="{FF2B5EF4-FFF2-40B4-BE49-F238E27FC236}">
                  <a16:creationId xmlns:a16="http://schemas.microsoft.com/office/drawing/2014/main" id="{B33B0BB4-F9C4-4BE7-8C38-BC4F65405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5500" t="49479" r="15159"/>
            <a:stretch/>
          </p:blipFill>
          <p:spPr>
            <a:xfrm>
              <a:off x="3126467" y="2749712"/>
              <a:ext cx="195941" cy="142757"/>
            </a:xfrm>
            <a:prstGeom prst="rect">
              <a:avLst/>
            </a:prstGeom>
          </p:spPr>
        </p:pic>
        <p:grpSp>
          <p:nvGrpSpPr>
            <p:cNvPr id="137" name="Docker Hub">
              <a:extLst>
                <a:ext uri="{FF2B5EF4-FFF2-40B4-BE49-F238E27FC236}">
                  <a16:creationId xmlns:a16="http://schemas.microsoft.com/office/drawing/2014/main" id="{367B6FF1-8DE6-4735-90B9-D25FA8405E3E}"/>
                </a:ext>
              </a:extLst>
            </p:cNvPr>
            <p:cNvGrpSpPr/>
            <p:nvPr/>
          </p:nvGrpSpPr>
          <p:grpSpPr>
            <a:xfrm>
              <a:off x="2827822" y="2550968"/>
              <a:ext cx="793232" cy="614891"/>
              <a:chOff x="8081204" y="5137617"/>
              <a:chExt cx="1358036" cy="1052709"/>
            </a:xfrm>
          </p:grpSpPr>
          <p:pic>
            <p:nvPicPr>
              <p:cNvPr id="138" name="Docker Hub" descr="Image result for docker hub logo">
                <a:extLst>
                  <a:ext uri="{FF2B5EF4-FFF2-40B4-BE49-F238E27FC236}">
                    <a16:creationId xmlns:a16="http://schemas.microsoft.com/office/drawing/2014/main" id="{7614B852-755B-422F-8409-7E0E78B670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84CECCE8-6866-45A1-8152-1750757D4E93}"/>
                  </a:ext>
                </a:extLst>
              </p:cNvPr>
              <p:cNvSpPr txBox="1"/>
              <p:nvPr/>
            </p:nvSpPr>
            <p:spPr>
              <a:xfrm>
                <a:off x="8081204" y="5795135"/>
                <a:ext cx="1358036" cy="395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1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900" dirty="0">
                    <a:solidFill>
                      <a:sysClr val="windowText" lastClr="000000"/>
                    </a:solidFill>
                    <a:latin typeface="Calibri" panose="020F0502020204030204"/>
                    <a:ea typeface="+mn-ea"/>
                    <a:cs typeface="+mn-cs"/>
                  </a:rPr>
                  <a:t>Docker Hub</a:t>
                </a:r>
              </a:p>
            </p:txBody>
          </p:sp>
        </p:grpSp>
        <p:pic>
          <p:nvPicPr>
            <p:cNvPr id="140" name="Redhat" descr="A close up of a logo&#10;&#10;Description automatically generated">
              <a:extLst>
                <a:ext uri="{FF2B5EF4-FFF2-40B4-BE49-F238E27FC236}">
                  <a16:creationId xmlns:a16="http://schemas.microsoft.com/office/drawing/2014/main" id="{C38036A9-52AC-43FE-AEA7-4D6A3346A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5" t="27708" r="13421" b="13191"/>
            <a:stretch/>
          </p:blipFill>
          <p:spPr>
            <a:xfrm>
              <a:off x="2986107" y="4158543"/>
              <a:ext cx="476665" cy="473973"/>
            </a:xfrm>
            <a:prstGeom prst="rect">
              <a:avLst/>
            </a:prstGeom>
          </p:spPr>
        </p:pic>
        <p:pic>
          <p:nvPicPr>
            <p:cNvPr id="141" name="gcr" descr="Image result for google container registry logo">
              <a:extLst>
                <a:ext uri="{FF2B5EF4-FFF2-40B4-BE49-F238E27FC236}">
                  <a16:creationId xmlns:a16="http://schemas.microsoft.com/office/drawing/2014/main" id="{E426AC4B-1041-4E91-93DC-9B6F505A46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9097" y="4850706"/>
              <a:ext cx="444268" cy="444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4" name="Lightning Bolt 263">
            <a:extLst>
              <a:ext uri="{FF2B5EF4-FFF2-40B4-BE49-F238E27FC236}">
                <a16:creationId xmlns:a16="http://schemas.microsoft.com/office/drawing/2014/main" id="{F861634F-EC64-4940-9B2D-9385D8E7D4A6}"/>
              </a:ext>
            </a:extLst>
          </p:cNvPr>
          <p:cNvSpPr/>
          <p:nvPr/>
        </p:nvSpPr>
        <p:spPr>
          <a:xfrm flipH="1">
            <a:off x="6153183" y="3525054"/>
            <a:ext cx="152718" cy="232263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dev">
            <a:extLst>
              <a:ext uri="{FF2B5EF4-FFF2-40B4-BE49-F238E27FC236}">
                <a16:creationId xmlns:a16="http://schemas.microsoft.com/office/drawing/2014/main" id="{84D9C5EA-6A97-44E6-8D53-CE013EB7DC7D}"/>
              </a:ext>
            </a:extLst>
          </p:cNvPr>
          <p:cNvSpPr/>
          <p:nvPr/>
        </p:nvSpPr>
        <p:spPr>
          <a:xfrm>
            <a:off x="6600308" y="5285064"/>
            <a:ext cx="1140755" cy="605920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88D38276-F9DB-4EFF-B69B-4726F3C67E27}"/>
              </a:ext>
            </a:extLst>
          </p:cNvPr>
          <p:cNvSpPr/>
          <p:nvPr/>
        </p:nvSpPr>
        <p:spPr>
          <a:xfrm>
            <a:off x="7526932" y="5459383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faclon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-team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81BA0575-32F5-4343-97DE-2DA77C263736}"/>
              </a:ext>
            </a:extLst>
          </p:cNvPr>
          <p:cNvSpPr/>
          <p:nvPr/>
        </p:nvSpPr>
        <p:spPr>
          <a:xfrm>
            <a:off x="7526932" y="5675183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warriors-team</a:t>
            </a:r>
          </a:p>
        </p:txBody>
      </p:sp>
      <p:sp>
        <p:nvSpPr>
          <p:cNvPr id="150" name="Lightning Bolt 149">
            <a:extLst>
              <a:ext uri="{FF2B5EF4-FFF2-40B4-BE49-F238E27FC236}">
                <a16:creationId xmlns:a16="http://schemas.microsoft.com/office/drawing/2014/main" id="{6E83D3D0-FB5C-40BF-B861-7B922BB7833B}"/>
              </a:ext>
            </a:extLst>
          </p:cNvPr>
          <p:cNvSpPr/>
          <p:nvPr/>
        </p:nvSpPr>
        <p:spPr>
          <a:xfrm flipH="1">
            <a:off x="4865361" y="3555693"/>
            <a:ext cx="377127" cy="57355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SCC">
            <a:extLst>
              <a:ext uri="{FF2B5EF4-FFF2-40B4-BE49-F238E27FC236}">
                <a16:creationId xmlns:a16="http://schemas.microsoft.com/office/drawing/2014/main" id="{E29153AF-31D5-4B6E-B2BC-0324B2BEF1DB}"/>
              </a:ext>
            </a:extLst>
          </p:cNvPr>
          <p:cNvGrpSpPr/>
          <p:nvPr/>
        </p:nvGrpSpPr>
        <p:grpSpPr>
          <a:xfrm>
            <a:off x="3998028" y="5656203"/>
            <a:ext cx="1453914" cy="1031016"/>
            <a:chOff x="608671" y="1461030"/>
            <a:chExt cx="1483698" cy="1478514"/>
          </a:xfrm>
        </p:grpSpPr>
        <p:sp>
          <p:nvSpPr>
            <p:cNvPr id="87" name="Rounded Rectangle 11">
              <a:extLst>
                <a:ext uri="{FF2B5EF4-FFF2-40B4-BE49-F238E27FC236}">
                  <a16:creationId xmlns:a16="http://schemas.microsoft.com/office/drawing/2014/main" id="{55300A00-4E6E-4C9F-8AAE-AC2ED7D0A861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5FDED64-BF02-4BBA-9283-10049A9D97B0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89" name="Repos">
              <a:extLst>
                <a:ext uri="{FF2B5EF4-FFF2-40B4-BE49-F238E27FC236}">
                  <a16:creationId xmlns:a16="http://schemas.microsoft.com/office/drawing/2014/main" id="{15A3CC74-7839-4E86-902C-5404C8229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39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7 L -0.12877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45" y="-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582B7E-5144-42CB-9690-922F8C77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ACR Tasks</a:t>
            </a:r>
            <a:br>
              <a:rPr lang="en-US" dirty="0">
                <a:solidFill>
                  <a:sysClr val="windowText" lastClr="000000"/>
                </a:solidFill>
              </a:rPr>
            </a:br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sz="2800" i="1" dirty="0">
                <a:solidFill>
                  <a:sysClr val="windowText" lastClr="000000"/>
                </a:solidFill>
              </a:rPr>
              <a:t>A primitive of container </a:t>
            </a:r>
            <a:br>
              <a:rPr lang="en-US" sz="2800" i="1" dirty="0">
                <a:solidFill>
                  <a:sysClr val="windowText" lastClr="000000"/>
                </a:solidFill>
              </a:rPr>
            </a:br>
            <a:r>
              <a:rPr lang="en-US" sz="2800" i="1" dirty="0">
                <a:solidFill>
                  <a:sysClr val="windowText" lastClr="000000"/>
                </a:solidFill>
              </a:rPr>
              <a:t>lifecycle management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1C0568-3CE4-443A-8476-0F6CC2D59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Build, Patch, Manage Container Artifacts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7BF5F8B-95CF-43A3-9B84-FDAE7ABAF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6136" y="1834512"/>
            <a:ext cx="3377315" cy="337731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A0CBA2-DE5C-4376-B914-9955099C8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8821" y="1646174"/>
            <a:ext cx="3377315" cy="33773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9F5965-4FD6-4435-8341-635744227BDD}"/>
              </a:ext>
            </a:extLst>
          </p:cNvPr>
          <p:cNvSpPr/>
          <p:nvPr/>
        </p:nvSpPr>
        <p:spPr>
          <a:xfrm>
            <a:off x="4394097" y="5750984"/>
            <a:ext cx="33580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>
              <a:defRPr/>
            </a:pPr>
            <a:r>
              <a:rPr lang="en-US" sz="3600" dirty="0">
                <a:solidFill>
                  <a:sysClr val="windowText" lastClr="000000"/>
                </a:solidFill>
                <a:latin typeface="Calibri" panose="020F0502020204030204"/>
              </a:rPr>
              <a:t>aka.ms/acr/tasks</a:t>
            </a:r>
          </a:p>
        </p:txBody>
      </p:sp>
    </p:spTree>
    <p:extLst>
      <p:ext uri="{BB962C8B-B14F-4D97-AF65-F5344CB8AC3E}">
        <p14:creationId xmlns:p14="http://schemas.microsoft.com/office/powerpoint/2010/main" val="416919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02">
        <p:fade/>
      </p:transition>
    </mc:Choice>
    <mc:Fallback xmlns="">
      <p:transition spd="med" advTm="2302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3C1A8B11-7203-D64E-90D5-6D5DC53DC81F}"/>
              </a:ext>
            </a:extLst>
          </p:cNvPr>
          <p:cNvSpPr/>
          <p:nvPr/>
        </p:nvSpPr>
        <p:spPr bwMode="auto">
          <a:xfrm>
            <a:off x="3013092" y="988949"/>
            <a:ext cx="744338" cy="12241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i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Web-Build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0396012-27B4-466E-A6A6-6BDAD83DCACA}"/>
              </a:ext>
            </a:extLst>
          </p:cNvPr>
          <p:cNvSpPr/>
          <p:nvPr/>
        </p:nvSpPr>
        <p:spPr bwMode="auto">
          <a:xfrm>
            <a:off x="3146147" y="1435218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568846F8-9FD8-457A-B649-8445A93B6192}"/>
              </a:ext>
            </a:extLst>
          </p:cNvPr>
          <p:cNvSpPr/>
          <p:nvPr/>
        </p:nvSpPr>
        <p:spPr bwMode="auto">
          <a:xfrm>
            <a:off x="3144527" y="1435580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d5ab1fa 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254AD6-0840-BC43-AE08-7E23B4971693}"/>
              </a:ext>
            </a:extLst>
          </p:cNvPr>
          <p:cNvCxnSpPr>
            <a:cxnSpLocks/>
          </p:cNvCxnSpPr>
          <p:nvPr/>
        </p:nvCxnSpPr>
        <p:spPr>
          <a:xfrm>
            <a:off x="1123786" y="419292"/>
            <a:ext cx="0" cy="64382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60279DE-FD59-40EB-94F0-44E9D2BE9107}"/>
              </a:ext>
            </a:extLst>
          </p:cNvPr>
          <p:cNvSpPr/>
          <p:nvPr/>
        </p:nvSpPr>
        <p:spPr>
          <a:xfrm>
            <a:off x="6505150" y="998476"/>
            <a:ext cx="432198" cy="19578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384F4CF-29AB-4DD1-AF7F-1BC45E5DAA53}"/>
              </a:ext>
            </a:extLst>
          </p:cNvPr>
          <p:cNvSpPr/>
          <p:nvPr/>
        </p:nvSpPr>
        <p:spPr>
          <a:xfrm>
            <a:off x="6505150" y="998628"/>
            <a:ext cx="432198" cy="19578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763ACD6F-A37B-48DA-A4EC-8237D7DDFADE}"/>
              </a:ext>
            </a:extLst>
          </p:cNvPr>
          <p:cNvSpPr/>
          <p:nvPr/>
        </p:nvSpPr>
        <p:spPr>
          <a:xfrm>
            <a:off x="6505150" y="998628"/>
            <a:ext cx="432198" cy="195788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 err="1">
                <a:solidFill>
                  <a:srgbClr val="FFFFFF"/>
                </a:solidFill>
                <a:latin typeface="Calibri"/>
              </a:rPr>
              <a:t>test:t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D6A1049-CEC5-459A-B569-221E43155EDB}"/>
              </a:ext>
            </a:extLst>
          </p:cNvPr>
          <p:cNvSpPr/>
          <p:nvPr/>
        </p:nvSpPr>
        <p:spPr bwMode="auto">
          <a:xfrm>
            <a:off x="3143040" y="1910421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aseline="3000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DF8B65-B022-CE44-AD05-08D8305B4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579" y="3218792"/>
            <a:ext cx="637674" cy="48576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F4C29CC-EE6C-9B42-9F08-B62A49481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3313" y="80616"/>
            <a:ext cx="360234" cy="360234"/>
          </a:xfrm>
          <a:prstGeom prst="rect">
            <a:avLst/>
          </a:prstGeom>
        </p:spPr>
      </p:pic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80C397FB-DA83-974B-9344-2A3F8D9A416E}"/>
              </a:ext>
            </a:extLst>
          </p:cNvPr>
          <p:cNvSpPr/>
          <p:nvPr/>
        </p:nvSpPr>
        <p:spPr>
          <a:xfrm>
            <a:off x="5378886" y="358091"/>
            <a:ext cx="125998" cy="191622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1ACEAAE-E25E-904F-AF67-E98FF0E029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0768" r="8472" b="14033"/>
          <a:stretch/>
        </p:blipFill>
        <p:spPr>
          <a:xfrm>
            <a:off x="5814021" y="101159"/>
            <a:ext cx="388442" cy="319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7CA5F4-5F9C-484C-AE37-6BDF4B7178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2049" y="85292"/>
            <a:ext cx="353130" cy="3508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668B74-C8FF-A049-8B65-9CEB9A42CACF}"/>
              </a:ext>
            </a:extLst>
          </p:cNvPr>
          <p:cNvSpPr txBox="1"/>
          <p:nvPr/>
        </p:nvSpPr>
        <p:spPr>
          <a:xfrm>
            <a:off x="1123787" y="474552"/>
            <a:ext cx="929316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Dockerfile </a:t>
            </a:r>
            <a:br>
              <a:rPr lang="en-US" sz="1050" b="1">
                <a:solidFill>
                  <a:srgbClr val="1A1A1A"/>
                </a:solidFill>
                <a:latin typeface="Segoe UI"/>
              </a:rPr>
            </a:br>
            <a:r>
              <a:rPr lang="en-US" sz="1050" b="1">
                <a:solidFill>
                  <a:srgbClr val="1A1A1A"/>
                </a:solidFill>
                <a:latin typeface="Segoe UI"/>
              </a:rPr>
              <a:t>FROM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25284-B54F-9246-A9B8-7F958832ECE0}"/>
              </a:ext>
            </a:extLst>
          </p:cNvPr>
          <p:cNvSpPr txBox="1"/>
          <p:nvPr/>
        </p:nvSpPr>
        <p:spPr>
          <a:xfrm>
            <a:off x="1992619" y="636134"/>
            <a:ext cx="774696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Commit 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92286D-39BF-774D-860E-814E74362E73}"/>
              </a:ext>
            </a:extLst>
          </p:cNvPr>
          <p:cNvSpPr txBox="1"/>
          <p:nvPr/>
        </p:nvSpPr>
        <p:spPr>
          <a:xfrm>
            <a:off x="3145617" y="474552"/>
            <a:ext cx="611812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 dirty="0">
                <a:solidFill>
                  <a:srgbClr val="1A1A1A"/>
                </a:solidFill>
                <a:latin typeface="Segoe UI"/>
              </a:rPr>
              <a:t>ACR Tasks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67A9D-6423-5147-85A5-CA5C79349038}"/>
              </a:ext>
            </a:extLst>
          </p:cNvPr>
          <p:cNvSpPr txBox="1"/>
          <p:nvPr/>
        </p:nvSpPr>
        <p:spPr>
          <a:xfrm>
            <a:off x="4156914" y="715659"/>
            <a:ext cx="61854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Context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10A66-F73F-0A43-BC8E-86B3E157C97B}"/>
              </a:ext>
            </a:extLst>
          </p:cNvPr>
          <p:cNvSpPr txBox="1"/>
          <p:nvPr/>
        </p:nvSpPr>
        <p:spPr>
          <a:xfrm>
            <a:off x="3081680" y="1808494"/>
            <a:ext cx="61735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700" dirty="0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91C4F2-3995-D44E-9F46-EFB8AD3137BA}"/>
              </a:ext>
            </a:extLst>
          </p:cNvPr>
          <p:cNvSpPr txBox="1"/>
          <p:nvPr/>
        </p:nvSpPr>
        <p:spPr>
          <a:xfrm>
            <a:off x="5819981" y="636134"/>
            <a:ext cx="794229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ACR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B0BDA941-31B6-454C-95B9-1257CD3AFE3E}"/>
              </a:ext>
            </a:extLst>
          </p:cNvPr>
          <p:cNvSpPr/>
          <p:nvPr/>
        </p:nvSpPr>
        <p:spPr>
          <a:xfrm>
            <a:off x="6327217" y="371464"/>
            <a:ext cx="125998" cy="191622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55114C-ACC3-E949-8886-C338B3E01924}"/>
              </a:ext>
            </a:extLst>
          </p:cNvPr>
          <p:cNvCxnSpPr>
            <a:cxnSpLocks/>
          </p:cNvCxnSpPr>
          <p:nvPr/>
        </p:nvCxnSpPr>
        <p:spPr>
          <a:xfrm>
            <a:off x="10807283" y="2700752"/>
            <a:ext cx="138683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34E54A5-77BA-E34D-BF77-E3425F876515}"/>
              </a:ext>
            </a:extLst>
          </p:cNvPr>
          <p:cNvSpPr txBox="1"/>
          <p:nvPr/>
        </p:nvSpPr>
        <p:spPr>
          <a:xfrm>
            <a:off x="178728" y="636134"/>
            <a:ext cx="1045744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Base Images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DBE38C-0E66-45C1-88CE-EA50D69DEEC0}"/>
              </a:ext>
            </a:extLst>
          </p:cNvPr>
          <p:cNvGrpSpPr/>
          <p:nvPr/>
        </p:nvGrpSpPr>
        <p:grpSpPr>
          <a:xfrm>
            <a:off x="498653" y="87562"/>
            <a:ext cx="400326" cy="346339"/>
            <a:chOff x="795926" y="-5834"/>
            <a:chExt cx="400382" cy="346388"/>
          </a:xfrm>
        </p:grpSpPr>
        <p:pic>
          <p:nvPicPr>
            <p:cNvPr id="45" name="Picture 4" descr="Image result for docker hub logo">
              <a:extLst>
                <a:ext uri="{FF2B5EF4-FFF2-40B4-BE49-F238E27FC236}">
                  <a16:creationId xmlns:a16="http://schemas.microsoft.com/office/drawing/2014/main" id="{6A5E05B3-A895-1146-AD3B-4460674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795926" y="-5834"/>
              <a:ext cx="400382" cy="33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 descr="C:\Users\steve\AppData\Local\Temp\SNAGHTML3c2ca0f.PNG">
              <a:extLst>
                <a:ext uri="{FF2B5EF4-FFF2-40B4-BE49-F238E27FC236}">
                  <a16:creationId xmlns:a16="http://schemas.microsoft.com/office/drawing/2014/main" id="{B3A0796F-1BE2-CC4A-BB09-1A3B0C7CE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3" y="125369"/>
              <a:ext cx="234150" cy="215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5499585-E721-4C45-B899-C5C8FA9CCF07}"/>
              </a:ext>
            </a:extLst>
          </p:cNvPr>
          <p:cNvGrpSpPr/>
          <p:nvPr/>
        </p:nvGrpSpPr>
        <p:grpSpPr>
          <a:xfrm>
            <a:off x="1207911" y="988950"/>
            <a:ext cx="1532838" cy="219954"/>
            <a:chOff x="1537621" y="893458"/>
            <a:chExt cx="1533056" cy="21998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5D7E437-9DD2-334D-B71C-C93D4542DA35}"/>
                </a:ext>
              </a:extLst>
            </p:cNvPr>
            <p:cNvSpPr/>
            <p:nvPr/>
          </p:nvSpPr>
          <p:spPr bwMode="auto">
            <a:xfrm>
              <a:off x="1537621" y="896333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fx:1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A299B5-D8C5-354F-B3C3-995231CAB49D}"/>
                </a:ext>
              </a:extLst>
            </p:cNvPr>
            <p:cNvSpPr/>
            <p:nvPr/>
          </p:nvSpPr>
          <p:spPr bwMode="auto">
            <a:xfrm>
              <a:off x="2322298" y="893458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5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F3DE64FB-6FA4-8646-86CF-605EE0623C34}"/>
              </a:ext>
            </a:extLst>
          </p:cNvPr>
          <p:cNvSpPr/>
          <p:nvPr/>
        </p:nvSpPr>
        <p:spPr bwMode="auto">
          <a:xfrm>
            <a:off x="4071625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F10F05-D416-0846-A5CC-B5FAF6720DAD}"/>
              </a:ext>
            </a:extLst>
          </p:cNvPr>
          <p:cNvSpPr/>
          <p:nvPr/>
        </p:nvSpPr>
        <p:spPr bwMode="auto">
          <a:xfrm>
            <a:off x="5678079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web:sha@la</a:t>
            </a:r>
            <a:endParaRPr lang="en-US" sz="9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B9AA9DD-2356-483A-9194-8B614BAC7A2E}"/>
              </a:ext>
            </a:extLst>
          </p:cNvPr>
          <p:cNvSpPr/>
          <p:nvPr/>
        </p:nvSpPr>
        <p:spPr bwMode="auto">
          <a:xfrm>
            <a:off x="324680" y="988951"/>
            <a:ext cx="748273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(a)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176B19B-D072-4713-8D9B-FEDCA1EFC6A7}"/>
              </a:ext>
            </a:extLst>
          </p:cNvPr>
          <p:cNvCxnSpPr>
            <a:cxnSpLocks/>
            <a:stCxn id="82" idx="3"/>
            <a:endCxn id="85" idx="1"/>
          </p:cNvCxnSpPr>
          <p:nvPr/>
        </p:nvCxnSpPr>
        <p:spPr>
          <a:xfrm>
            <a:off x="5427649" y="1097054"/>
            <a:ext cx="250430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DE60888-F888-404B-B755-2A8EDBF19872}"/>
              </a:ext>
            </a:extLst>
          </p:cNvPr>
          <p:cNvCxnSpPr>
            <a:cxnSpLocks/>
            <a:stCxn id="86" idx="3"/>
            <a:endCxn id="178" idx="1"/>
          </p:cNvCxnSpPr>
          <p:nvPr/>
        </p:nvCxnSpPr>
        <p:spPr>
          <a:xfrm>
            <a:off x="7235002" y="1097490"/>
            <a:ext cx="156038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6570A59-75D5-48B0-BDA4-ED586FBA139B}"/>
              </a:ext>
            </a:extLst>
          </p:cNvPr>
          <p:cNvGrpSpPr/>
          <p:nvPr/>
        </p:nvGrpSpPr>
        <p:grpSpPr>
          <a:xfrm>
            <a:off x="7739680" y="1322753"/>
            <a:ext cx="518169" cy="149260"/>
            <a:chOff x="4915038" y="3602196"/>
            <a:chExt cx="920461" cy="265141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22F014D-1FBD-40A4-8866-7268B79D05D8}"/>
                </a:ext>
              </a:extLst>
            </p:cNvPr>
            <p:cNvSpPr/>
            <p:nvPr/>
          </p:nvSpPr>
          <p:spPr>
            <a:xfrm rot="18986968">
              <a:off x="4915038" y="366220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996684E-8F8B-41BE-8820-C3CCC8C5EA3E}"/>
                </a:ext>
              </a:extLst>
            </p:cNvPr>
            <p:cNvSpPr/>
            <p:nvPr/>
          </p:nvSpPr>
          <p:spPr>
            <a:xfrm rot="2860317">
              <a:off x="5638726" y="367056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E38051D-C5A6-4B20-8E22-8D59811D18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6075" y="995822"/>
            <a:ext cx="202462" cy="202462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705E4FDC-8090-4B0D-B4FA-6B1A52CCC1AA}"/>
              </a:ext>
            </a:extLst>
          </p:cNvPr>
          <p:cNvSpPr/>
          <p:nvPr/>
        </p:nvSpPr>
        <p:spPr bwMode="auto">
          <a:xfrm>
            <a:off x="9753888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0685C80B-27F0-4C8C-85BF-FE8EF0D232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6075" y="995792"/>
            <a:ext cx="204430" cy="20443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A3674B-8C22-4786-BD5E-8DBDD8DBD5C6}"/>
              </a:ext>
            </a:extLst>
          </p:cNvPr>
          <p:cNvGrpSpPr/>
          <p:nvPr/>
        </p:nvGrpSpPr>
        <p:grpSpPr>
          <a:xfrm>
            <a:off x="8981719" y="96872"/>
            <a:ext cx="371667" cy="327721"/>
            <a:chOff x="178512" y="4864369"/>
            <a:chExt cx="371720" cy="327767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6AA23C47-256F-43E1-AC85-3320351E0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78512" y="4864369"/>
              <a:ext cx="313901" cy="313901"/>
            </a:xfrm>
            <a:prstGeom prst="rect">
              <a:avLst/>
            </a:prstGeom>
          </p:spPr>
        </p:pic>
        <p:pic>
          <p:nvPicPr>
            <p:cNvPr id="55" name="Graphic 54" descr="Magnifying glass">
              <a:extLst>
                <a:ext uri="{FF2B5EF4-FFF2-40B4-BE49-F238E27FC236}">
                  <a16:creationId xmlns:a16="http://schemas.microsoft.com/office/drawing/2014/main" id="{8BF50691-9848-4669-A044-1750E5894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54844" y="4996748"/>
              <a:ext cx="195388" cy="195388"/>
            </a:xfrm>
            <a:prstGeom prst="rect">
              <a:avLst/>
            </a:prstGeom>
          </p:spPr>
        </p:pic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E58146EC-FE52-458B-A198-1C771F7505F6}"/>
              </a:ext>
            </a:extLst>
          </p:cNvPr>
          <p:cNvSpPr txBox="1"/>
          <p:nvPr/>
        </p:nvSpPr>
        <p:spPr>
          <a:xfrm>
            <a:off x="8623650" y="474552"/>
            <a:ext cx="1093628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Functional</a:t>
            </a:r>
            <a:br>
              <a:rPr lang="en-US" sz="1050" b="1">
                <a:solidFill>
                  <a:srgbClr val="1A1A1A"/>
                </a:solidFill>
                <a:latin typeface="Segoe UI"/>
              </a:rPr>
            </a:br>
            <a:r>
              <a:rPr lang="en-US" sz="1050" b="1">
                <a:solidFill>
                  <a:srgbClr val="1A1A1A"/>
                </a:solidFill>
                <a:latin typeface="Segoe UI"/>
              </a:rPr>
              <a:t>Tests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23AD7A1-C113-4F5D-A77C-0C867249FA8B}"/>
              </a:ext>
            </a:extLst>
          </p:cNvPr>
          <p:cNvSpPr/>
          <p:nvPr/>
        </p:nvSpPr>
        <p:spPr bwMode="auto">
          <a:xfrm>
            <a:off x="8795384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0A620C13-D5F5-4523-9E58-8AE0A2404A57}"/>
              </a:ext>
            </a:extLst>
          </p:cNvPr>
          <p:cNvCxnSpPr>
            <a:cxnSpLocks/>
            <a:stCxn id="178" idx="3"/>
            <a:endCxn id="141" idx="1"/>
          </p:cNvCxnSpPr>
          <p:nvPr/>
        </p:nvCxnSpPr>
        <p:spPr>
          <a:xfrm>
            <a:off x="9539724" y="1097490"/>
            <a:ext cx="1688452" cy="120289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31510C-14FC-417C-B775-BE7DD53D6B40}"/>
              </a:ext>
            </a:extLst>
          </p:cNvPr>
          <p:cNvGrpSpPr/>
          <p:nvPr/>
        </p:nvGrpSpPr>
        <p:grpSpPr>
          <a:xfrm>
            <a:off x="11004345" y="2057500"/>
            <a:ext cx="1087808" cy="641435"/>
            <a:chOff x="2361586" y="6252336"/>
            <a:chExt cx="1087962" cy="641526"/>
          </a:xfrm>
        </p:grpSpPr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A84E7F91-7B37-464B-9DB3-E7969D880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53F5952-03AE-47A9-9366-C27C9E8B297C}"/>
                </a:ext>
              </a:extLst>
            </p:cNvPr>
            <p:cNvSpPr txBox="1"/>
            <p:nvPr/>
          </p:nvSpPr>
          <p:spPr>
            <a:xfrm>
              <a:off x="2361586" y="6641759"/>
              <a:ext cx="1087962" cy="25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>
                  <a:solidFill>
                    <a:srgbClr val="1A1A1A"/>
                  </a:solidFill>
                  <a:latin typeface="Segoe UI"/>
                </a:rPr>
                <a:t>Integration Env</a:t>
              </a:r>
            </a:p>
          </p:txBody>
        </p:sp>
      </p:grp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9DE414D3-B2FB-4B77-B65F-671205F1B8DC}"/>
              </a:ext>
            </a:extLst>
          </p:cNvPr>
          <p:cNvCxnSpPr>
            <a:cxnSpLocks/>
            <a:stCxn id="178" idx="3"/>
            <a:endCxn id="102" idx="1"/>
          </p:cNvCxnSpPr>
          <p:nvPr/>
        </p:nvCxnSpPr>
        <p:spPr>
          <a:xfrm>
            <a:off x="9539722" y="1097490"/>
            <a:ext cx="21416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2" descr="https://ngeor.files.wordpress.com/2017/11/helm-small.png">
            <a:extLst>
              <a:ext uri="{FF2B5EF4-FFF2-40B4-BE49-F238E27FC236}">
                <a16:creationId xmlns:a16="http://schemas.microsoft.com/office/drawing/2014/main" id="{A5EFB185-32BF-844A-A3DC-A115D493B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888" y="9567"/>
            <a:ext cx="707060" cy="73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D6087315-9C3B-6B4D-8D3C-32A410680059}"/>
              </a:ext>
            </a:extLst>
          </p:cNvPr>
          <p:cNvSpPr/>
          <p:nvPr/>
        </p:nvSpPr>
        <p:spPr bwMode="auto">
          <a:xfrm>
            <a:off x="6490663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web:1</a:t>
            </a:r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B943DF7-C545-4DCB-9CD8-BB1748A0F0D1}"/>
              </a:ext>
            </a:extLst>
          </p:cNvPr>
          <p:cNvCxnSpPr>
            <a:cxnSpLocks/>
            <a:stCxn id="102" idx="3"/>
            <a:endCxn id="109" idx="1"/>
          </p:cNvCxnSpPr>
          <p:nvPr/>
        </p:nvCxnSpPr>
        <p:spPr>
          <a:xfrm>
            <a:off x="10498228" y="1097491"/>
            <a:ext cx="695105" cy="2089498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21D5B4-22F1-4099-8195-2AA53A0E3E58}"/>
              </a:ext>
            </a:extLst>
          </p:cNvPr>
          <p:cNvGrpSpPr/>
          <p:nvPr/>
        </p:nvGrpSpPr>
        <p:grpSpPr>
          <a:xfrm>
            <a:off x="11180332" y="2964911"/>
            <a:ext cx="720935" cy="444154"/>
            <a:chOff x="3240661" y="1005909"/>
            <a:chExt cx="540854" cy="33321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BB47E2A-C625-4925-9F78-565960D25D21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5D9A804-3C27-4660-A4AE-6FF046358E0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3A0D653A-276C-43D4-A0E1-EBA3EB1609CC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3BE35534-A20C-45BA-AB50-CB89E5A31243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53A2E3ED-AE0F-4D42-B92D-F5A7B3089898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380BA36D-7131-4C51-AC92-B5F1EFBDAADF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3386D2F5-91A9-443E-85ED-5CE0EBE612E7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229C41B4-5BDE-40F4-A18A-7D3F284A8DD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2C7706AE-1652-405A-B9FD-C65E9F8A15B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428BDA2B-88A7-40AC-8F1C-409910D17FB8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8D95A60F-D3D7-4369-9C0F-3058A24ED350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419E4DA8-0512-48BE-BAC5-FE0B3DBB96A2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F41ECB9F-2EB4-480B-ADC7-32F3A0A645DC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1B6FBDE-4698-4D9D-953E-297B441E8D47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FE5FA71-0CEB-4946-8700-0D8D3848C90B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0D1C529-290F-4A56-B379-4875D067A58F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6F34F62-784A-47B9-9E9A-E6137CFA4EE6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CF9686BB-676D-4A33-95BF-41822CD1E159}"/>
              </a:ext>
            </a:extLst>
          </p:cNvPr>
          <p:cNvSpPr txBox="1"/>
          <p:nvPr/>
        </p:nvSpPr>
        <p:spPr>
          <a:xfrm>
            <a:off x="11001742" y="3608160"/>
            <a:ext cx="1087808" cy="257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25"/>
            <a:r>
              <a:rPr lang="en-US" sz="1050" dirty="0">
                <a:solidFill>
                  <a:srgbClr val="1A1A1A"/>
                </a:solidFill>
                <a:latin typeface="Segoe UI"/>
              </a:rPr>
              <a:t>Staging Env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34F71F-DE67-694B-A9A6-0966B03F0326}"/>
              </a:ext>
            </a:extLst>
          </p:cNvPr>
          <p:cNvSpPr/>
          <p:nvPr/>
        </p:nvSpPr>
        <p:spPr bwMode="auto">
          <a:xfrm>
            <a:off x="4866369" y="988513"/>
            <a:ext cx="561280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endParaRPr lang="en-US" sz="1050" baseline="300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CF6CDAB-1279-46F9-BB62-50A151B0CEF8}"/>
              </a:ext>
            </a:extLst>
          </p:cNvPr>
          <p:cNvSpPr/>
          <p:nvPr/>
        </p:nvSpPr>
        <p:spPr bwMode="auto">
          <a:xfrm>
            <a:off x="4865840" y="988513"/>
            <a:ext cx="333909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endParaRPr lang="en-US" sz="1050" baseline="300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B868E5-B8E8-B544-B526-1B40F464E3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84202" y="1006697"/>
            <a:ext cx="111981" cy="111981"/>
          </a:xfrm>
          <a:prstGeom prst="rect">
            <a:avLst/>
          </a:prstGeom>
        </p:spPr>
      </p:pic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3193F8ED-6C96-4BF8-AC2D-7EBA30FB6EAA}"/>
              </a:ext>
            </a:extLst>
          </p:cNvPr>
          <p:cNvCxnSpPr>
            <a:cxnSpLocks/>
          </p:cNvCxnSpPr>
          <p:nvPr/>
        </p:nvCxnSpPr>
        <p:spPr>
          <a:xfrm>
            <a:off x="2948106" y="434276"/>
            <a:ext cx="0" cy="64382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3690CBB-7DE7-42DE-9290-CA0B8FDF5A35}"/>
              </a:ext>
            </a:extLst>
          </p:cNvPr>
          <p:cNvCxnSpPr>
            <a:cxnSpLocks/>
          </p:cNvCxnSpPr>
          <p:nvPr/>
        </p:nvCxnSpPr>
        <p:spPr>
          <a:xfrm>
            <a:off x="5631872" y="449261"/>
            <a:ext cx="0" cy="64382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FE0BA0AB-ABCC-46A6-9316-EC3153D2A0CA}"/>
              </a:ext>
            </a:extLst>
          </p:cNvPr>
          <p:cNvCxnSpPr>
            <a:cxnSpLocks/>
          </p:cNvCxnSpPr>
          <p:nvPr/>
        </p:nvCxnSpPr>
        <p:spPr>
          <a:xfrm>
            <a:off x="8636530" y="479231"/>
            <a:ext cx="0" cy="64382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12F53656-CB64-4899-92E4-415EA0D6C176}"/>
              </a:ext>
            </a:extLst>
          </p:cNvPr>
          <p:cNvCxnSpPr>
            <a:cxnSpLocks/>
          </p:cNvCxnSpPr>
          <p:nvPr/>
        </p:nvCxnSpPr>
        <p:spPr>
          <a:xfrm>
            <a:off x="10804298" y="3859749"/>
            <a:ext cx="138683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33EB705-952B-4A85-BC0F-BFE1A02A7E6B}"/>
              </a:ext>
            </a:extLst>
          </p:cNvPr>
          <p:cNvSpPr/>
          <p:nvPr/>
        </p:nvSpPr>
        <p:spPr>
          <a:xfrm>
            <a:off x="310761" y="2612835"/>
            <a:ext cx="3379587" cy="84575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jenga.azurecr.io/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baseimages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/fx:1</a:t>
            </a:r>
          </a:p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COPY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. /output</a:t>
            </a:r>
          </a:p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EXPOSE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80</a:t>
            </a:r>
          </a:p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ENTRYPOINT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entryPoint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8589BA2-C7DB-4C44-8563-820619CAB59E}"/>
              </a:ext>
            </a:extLst>
          </p:cNvPr>
          <p:cNvSpPr/>
          <p:nvPr/>
        </p:nvSpPr>
        <p:spPr>
          <a:xfrm>
            <a:off x="324680" y="3532801"/>
            <a:ext cx="3832234" cy="12224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az acr task create \</a:t>
            </a:r>
          </a:p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	–n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Web-Build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 \</a:t>
            </a:r>
          </a:p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	–t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web:${{.Run.ID}}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sz="12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	–c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github.com/demo42/web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sz="12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	–-git-access-token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$PAT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sz="12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pPr defTabSz="914225"/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	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–r 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jenga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Speech Bubble: Rectangle with Corners Rounded 127">
            <a:extLst>
              <a:ext uri="{FF2B5EF4-FFF2-40B4-BE49-F238E27FC236}">
                <a16:creationId xmlns:a16="http://schemas.microsoft.com/office/drawing/2014/main" id="{4EF7D5BA-B60A-42CA-8CA3-804CB199AC2E}"/>
              </a:ext>
            </a:extLst>
          </p:cNvPr>
          <p:cNvSpPr/>
          <p:nvPr/>
        </p:nvSpPr>
        <p:spPr>
          <a:xfrm>
            <a:off x="3585311" y="2822249"/>
            <a:ext cx="5032826" cy="637086"/>
          </a:xfrm>
          <a:prstGeom prst="wedgeRoundRectCallout">
            <a:avLst>
              <a:gd name="adj1" fmla="val -20622"/>
              <a:gd name="adj2" fmla="val -2950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>
                <a:solidFill>
                  <a:srgbClr val="FFFFFF"/>
                </a:solidFill>
                <a:latin typeface="Segoe UI"/>
              </a:rPr>
              <a:t>If docker build succeeds (including any unit tests),</a:t>
            </a:r>
          </a:p>
          <a:p>
            <a:pPr algn="ctr" defTabSz="914225"/>
            <a:r>
              <a:rPr lang="en-US" sz="1600">
                <a:solidFill>
                  <a:srgbClr val="FFFFFF"/>
                </a:solidFill>
                <a:latin typeface="Segoe UI"/>
              </a:rPr>
              <a:t>Save the context &amp; base image dependencies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B454AFF7-32F6-4D89-953B-1D92916B155C}"/>
              </a:ext>
            </a:extLst>
          </p:cNvPr>
          <p:cNvGrpSpPr/>
          <p:nvPr/>
        </p:nvGrpSpPr>
        <p:grpSpPr>
          <a:xfrm>
            <a:off x="11178941" y="1817617"/>
            <a:ext cx="720935" cy="444154"/>
            <a:chOff x="3240661" y="1005909"/>
            <a:chExt cx="540854" cy="333210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B41E4823-7807-4658-88E8-D329B0383EC3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8E5A0AD5-1837-4FAD-BA5D-815C75977C9D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8A6E02EB-41C6-4818-9FF6-0AABB57CD50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36C4C52D-4814-428B-94DC-CA49E584CB6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E2EC1DC4-0E0C-45EF-A3D1-19B6385B18E8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6ED9BAFB-D727-46D6-810C-F9541E0975B2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FF3EFBF8-3589-429B-A0C9-5D3D0383CECF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01F1A492-4280-4ADC-8351-0820CA825C3E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499E42E4-2438-4006-AA82-51CF7D4ED1C6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E60B4817-414D-4A2F-B807-6AAE93887248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2209C889-6A29-45AE-A190-FB91E133AE33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77C60A69-0C7F-4B7D-A55B-C800335BD387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6B76ADDF-42EC-4EEF-8391-7196151B236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40CBEF5B-AFBE-4494-9F11-2C8956440CF0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9F88A028-A1B6-4BE8-8F6C-21CFD799203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551060C4-3B92-4DB6-AB9F-CBBBA468BEF1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38DB9D69-7147-4227-A3B3-402F01EBFF5D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33AFBCE-441F-43CA-ADB9-CBE928F80800}"/>
              </a:ext>
            </a:extLst>
          </p:cNvPr>
          <p:cNvGrpSpPr/>
          <p:nvPr/>
        </p:nvGrpSpPr>
        <p:grpSpPr>
          <a:xfrm>
            <a:off x="11177077" y="1412518"/>
            <a:ext cx="720935" cy="444154"/>
            <a:chOff x="3240661" y="1005909"/>
            <a:chExt cx="540854" cy="333210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A90BB725-4EAA-4BAC-878A-9C891E664A6B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57E34CFF-3D59-43B3-B59E-C77C56C64CFE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4244B23-2C49-4D33-AB01-EBFB5B4D298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020DB613-D61D-4054-9142-0BEB72CDD4FE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D4D700AD-DF3B-4AB2-A3BB-3A414F96C05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711BB10F-0F88-43FC-8208-C3742E6424C0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01476F78-6422-4F6C-9370-FCDBE60CE314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26CE5A29-78F3-4087-B50B-D83FC47FD1E4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45A4163F-A638-4606-85A9-3F67F10794D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7A3838B3-1F7B-447C-842B-9417B28EADF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5BE83784-4409-42BE-AA0D-3BA39923AB3F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B1FD3384-8652-4743-B81E-561684CE7AC2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02F0708E-D69E-43AA-A836-DC70238177D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343330D9-E7FA-440E-ADCB-17BCB47B3046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42A3552-7C3C-4202-B215-11FF9A75CE31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B9C86534-4B5B-4254-AC49-05EEE7DD8CA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09FF916-370B-4538-B9D1-362C5DFCA22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test:1</a:t>
              </a: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CF2E36C1-7B21-4BBF-9BFB-8540597EC0A9}"/>
              </a:ext>
            </a:extLst>
          </p:cNvPr>
          <p:cNvSpPr txBox="1"/>
          <p:nvPr/>
        </p:nvSpPr>
        <p:spPr>
          <a:xfrm>
            <a:off x="3820544" y="714464"/>
            <a:ext cx="21756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Id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C14AB4B-999A-4CC3-ABBF-C6853F6A5EB1}"/>
              </a:ext>
            </a:extLst>
          </p:cNvPr>
          <p:cNvSpPr/>
          <p:nvPr/>
        </p:nvSpPr>
        <p:spPr bwMode="auto">
          <a:xfrm>
            <a:off x="3806786" y="988951"/>
            <a:ext cx="217565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83F2185-574B-417D-B4D5-394C9F393008}"/>
              </a:ext>
            </a:extLst>
          </p:cNvPr>
          <p:cNvSpPr txBox="1"/>
          <p:nvPr/>
        </p:nvSpPr>
        <p:spPr>
          <a:xfrm>
            <a:off x="3082830" y="1330583"/>
            <a:ext cx="352264" cy="123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800">
                <a:solidFill>
                  <a:srgbClr val="1A1A1A"/>
                </a:solidFill>
                <a:latin typeface="Segoe UI"/>
              </a:rPr>
              <a:t>Context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02115315-11BB-4F6F-BDFF-938858C57E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5890" y="1438862"/>
            <a:ext cx="111981" cy="111981"/>
          </a:xfrm>
          <a:prstGeom prst="rect">
            <a:avLst/>
          </a:prstGeom>
        </p:spPr>
      </p:pic>
      <p:sp>
        <p:nvSpPr>
          <p:cNvPr id="203" name="Lightning Bolt 202">
            <a:extLst>
              <a:ext uri="{FF2B5EF4-FFF2-40B4-BE49-F238E27FC236}">
                <a16:creationId xmlns:a16="http://schemas.microsoft.com/office/drawing/2014/main" id="{37555673-64F6-4789-8F84-998E1C1AC4EB}"/>
              </a:ext>
            </a:extLst>
          </p:cNvPr>
          <p:cNvSpPr/>
          <p:nvPr/>
        </p:nvSpPr>
        <p:spPr>
          <a:xfrm>
            <a:off x="3112097" y="1261974"/>
            <a:ext cx="52022" cy="79116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232CE5C-B13F-8548-BA00-4F508AFA686A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2740749" y="1097490"/>
            <a:ext cx="28063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F8F9B52B-111C-4256-8478-5E43B2AB4AA3}"/>
              </a:ext>
            </a:extLst>
          </p:cNvPr>
          <p:cNvSpPr txBox="1"/>
          <p:nvPr/>
        </p:nvSpPr>
        <p:spPr>
          <a:xfrm>
            <a:off x="4805272" y="709244"/>
            <a:ext cx="837499" cy="161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23AA871A-0A05-4B87-AE11-019DF53CED98}"/>
              </a:ext>
            </a:extLst>
          </p:cNvPr>
          <p:cNvSpPr/>
          <p:nvPr/>
        </p:nvSpPr>
        <p:spPr bwMode="auto">
          <a:xfrm>
            <a:off x="1996412" y="987830"/>
            <a:ext cx="748273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d5ab1fa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26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798">
        <p:fade/>
      </p:transition>
    </mc:Choice>
    <mc:Fallback xmlns="">
      <p:transition spd="med" advTm="327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6 L -0.08959 0.06621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9" y="331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22222E-6 L -0.13789 0.13588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1" y="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0.39401 0.07894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1" y="3935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0.39531 0.13773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6" y="6968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600"/>
                            </p:stCondLst>
                            <p:childTnLst>
                              <p:par>
                                <p:cTn id="14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0.39558 0.30556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79" y="15278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23" grpId="0" animBg="1"/>
      <p:bldP spid="123" grpId="1" animBg="1"/>
      <p:bldP spid="123" grpId="2" animBg="1"/>
      <p:bldP spid="181" grpId="0" animBg="1"/>
      <p:bldP spid="181" grpId="1" animBg="1"/>
      <p:bldP spid="182" grpId="0" animBg="1"/>
      <p:bldP spid="182" grpId="1" animBg="1"/>
      <p:bldP spid="182" grpId="2" animBg="1"/>
      <p:bldP spid="83" grpId="0" animBg="1"/>
      <p:bldP spid="85" grpId="0" animBg="1"/>
      <p:bldP spid="89" grpId="0" animBg="1"/>
      <p:bldP spid="102" grpId="0" animBg="1"/>
      <p:bldP spid="178" grpId="0" animBg="1"/>
      <p:bldP spid="86" grpId="0" animBg="1"/>
      <p:bldP spid="82" grpId="0" animBg="1"/>
      <p:bldP spid="126" grpId="0" animBg="1"/>
      <p:bldP spid="126" grpId="1" animBg="1"/>
      <p:bldP spid="46" grpId="0" animBg="1"/>
      <p:bldP spid="46" grpId="1" animBg="1"/>
      <p:bldP spid="99" grpId="0" animBg="1"/>
      <p:bldP spid="99" grpId="1" animBg="1"/>
      <p:bldP spid="128" grpId="0" animBg="1"/>
      <p:bldP spid="128" grpId="1" animBg="1"/>
      <p:bldP spid="197" grpId="0" animBg="1"/>
      <p:bldP spid="18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C309066-1C38-4FCC-8F33-E45C58F2929B}"/>
              </a:ext>
            </a:extLst>
          </p:cNvPr>
          <p:cNvGrpSpPr/>
          <p:nvPr/>
        </p:nvGrpSpPr>
        <p:grpSpPr>
          <a:xfrm>
            <a:off x="11004345" y="2057500"/>
            <a:ext cx="1087808" cy="641435"/>
            <a:chOff x="2361586" y="6252336"/>
            <a:chExt cx="1087962" cy="641526"/>
          </a:xfrm>
        </p:grpSpPr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6C50F4F3-AF26-47C1-A4BE-A5CD5BAFE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FCE5B999-E05B-4A85-8879-B3B6DCF6F2A1}"/>
                </a:ext>
              </a:extLst>
            </p:cNvPr>
            <p:cNvSpPr txBox="1"/>
            <p:nvPr/>
          </p:nvSpPr>
          <p:spPr>
            <a:xfrm>
              <a:off x="2361586" y="6641759"/>
              <a:ext cx="1087962" cy="25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>
                  <a:solidFill>
                    <a:srgbClr val="1A1A1A"/>
                  </a:solidFill>
                  <a:latin typeface="Segoe UI"/>
                </a:rPr>
                <a:t>Integration Env</a:t>
              </a:r>
            </a:p>
          </p:txBody>
        </p:sp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E664AF37-2DF3-4430-AB6D-8154BB6E2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579" y="3218792"/>
            <a:ext cx="637674" cy="485769"/>
          </a:xfrm>
          <a:prstGeom prst="rect">
            <a:avLst/>
          </a:prstGeom>
        </p:spPr>
      </p:pic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B2848207-3271-4FEC-A054-9912978E3EB3}"/>
              </a:ext>
            </a:extLst>
          </p:cNvPr>
          <p:cNvCxnSpPr>
            <a:cxnSpLocks/>
          </p:cNvCxnSpPr>
          <p:nvPr/>
        </p:nvCxnSpPr>
        <p:spPr>
          <a:xfrm>
            <a:off x="10807283" y="2700752"/>
            <a:ext cx="138683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763C6E5-0CB7-4B46-942F-2844F07C2BD2}"/>
              </a:ext>
            </a:extLst>
          </p:cNvPr>
          <p:cNvCxnSpPr>
            <a:cxnSpLocks/>
          </p:cNvCxnSpPr>
          <p:nvPr/>
        </p:nvCxnSpPr>
        <p:spPr>
          <a:xfrm>
            <a:off x="10804298" y="3859749"/>
            <a:ext cx="138683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1E822CE-DDD3-4446-BB47-0987E9DA59EB}"/>
              </a:ext>
            </a:extLst>
          </p:cNvPr>
          <p:cNvSpPr/>
          <p:nvPr/>
        </p:nvSpPr>
        <p:spPr bwMode="auto">
          <a:xfrm>
            <a:off x="4071625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7" name="Picture 246">
            <a:extLst>
              <a:ext uri="{FF2B5EF4-FFF2-40B4-BE49-F238E27FC236}">
                <a16:creationId xmlns:a16="http://schemas.microsoft.com/office/drawing/2014/main" id="{190C72FE-61C1-46CD-B6D0-2327CF5B6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202" y="1376496"/>
            <a:ext cx="111981" cy="111981"/>
          </a:xfrm>
          <a:prstGeom prst="rect">
            <a:avLst/>
          </a:prstGeom>
        </p:spPr>
      </p:pic>
      <p:sp>
        <p:nvSpPr>
          <p:cNvPr id="284" name="Rectangle 283">
            <a:extLst>
              <a:ext uri="{FF2B5EF4-FFF2-40B4-BE49-F238E27FC236}">
                <a16:creationId xmlns:a16="http://schemas.microsoft.com/office/drawing/2014/main" id="{8FA7C5C3-8EF2-4404-85C9-11D840D04B91}"/>
              </a:ext>
            </a:extLst>
          </p:cNvPr>
          <p:cNvSpPr/>
          <p:nvPr/>
        </p:nvSpPr>
        <p:spPr bwMode="auto">
          <a:xfrm>
            <a:off x="3806786" y="1358748"/>
            <a:ext cx="217565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C1A8B11-7203-D64E-90D5-6D5DC53DC81F}"/>
              </a:ext>
            </a:extLst>
          </p:cNvPr>
          <p:cNvSpPr/>
          <p:nvPr/>
        </p:nvSpPr>
        <p:spPr bwMode="auto">
          <a:xfrm>
            <a:off x="3013092" y="988949"/>
            <a:ext cx="744338" cy="12241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i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Web-Build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254AD6-0840-BC43-AE08-7E23B4971693}"/>
              </a:ext>
            </a:extLst>
          </p:cNvPr>
          <p:cNvCxnSpPr>
            <a:cxnSpLocks/>
          </p:cNvCxnSpPr>
          <p:nvPr/>
        </p:nvCxnSpPr>
        <p:spPr>
          <a:xfrm>
            <a:off x="1123786" y="419292"/>
            <a:ext cx="0" cy="64382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D6A1049-CEC5-459A-B569-221E43155EDB}"/>
              </a:ext>
            </a:extLst>
          </p:cNvPr>
          <p:cNvSpPr/>
          <p:nvPr/>
        </p:nvSpPr>
        <p:spPr bwMode="auto">
          <a:xfrm>
            <a:off x="3143040" y="1910421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(a)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F4C29CC-EE6C-9B42-9F08-B62A49481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3313" y="80616"/>
            <a:ext cx="360234" cy="360234"/>
          </a:xfrm>
          <a:prstGeom prst="rect">
            <a:avLst/>
          </a:prstGeom>
        </p:spPr>
      </p:pic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80C397FB-DA83-974B-9344-2A3F8D9A416E}"/>
              </a:ext>
            </a:extLst>
          </p:cNvPr>
          <p:cNvSpPr/>
          <p:nvPr/>
        </p:nvSpPr>
        <p:spPr>
          <a:xfrm>
            <a:off x="5378886" y="358091"/>
            <a:ext cx="125998" cy="191622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1ACEAAE-E25E-904F-AF67-E98FF0E0297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0768" r="8472" b="14033"/>
          <a:stretch/>
        </p:blipFill>
        <p:spPr>
          <a:xfrm>
            <a:off x="5814021" y="101159"/>
            <a:ext cx="388442" cy="319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7CA5F4-5F9C-484C-AE37-6BDF4B7178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2049" y="85292"/>
            <a:ext cx="353130" cy="3508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668B74-C8FF-A049-8B65-9CEB9A42CACF}"/>
              </a:ext>
            </a:extLst>
          </p:cNvPr>
          <p:cNvSpPr txBox="1"/>
          <p:nvPr/>
        </p:nvSpPr>
        <p:spPr>
          <a:xfrm>
            <a:off x="1123787" y="474552"/>
            <a:ext cx="929316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Dockerfile </a:t>
            </a:r>
            <a:br>
              <a:rPr lang="en-US" sz="1050" b="1">
                <a:solidFill>
                  <a:srgbClr val="1A1A1A"/>
                </a:solidFill>
                <a:latin typeface="Segoe UI"/>
              </a:rPr>
            </a:br>
            <a:r>
              <a:rPr lang="en-US" sz="1050" b="1">
                <a:solidFill>
                  <a:srgbClr val="1A1A1A"/>
                </a:solidFill>
                <a:latin typeface="Segoe UI"/>
              </a:rPr>
              <a:t>FROM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25284-B54F-9246-A9B8-7F958832ECE0}"/>
              </a:ext>
            </a:extLst>
          </p:cNvPr>
          <p:cNvSpPr txBox="1"/>
          <p:nvPr/>
        </p:nvSpPr>
        <p:spPr>
          <a:xfrm>
            <a:off x="1992619" y="636134"/>
            <a:ext cx="774696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Commit 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92286D-39BF-774D-860E-814E74362E73}"/>
              </a:ext>
            </a:extLst>
          </p:cNvPr>
          <p:cNvSpPr txBox="1"/>
          <p:nvPr/>
        </p:nvSpPr>
        <p:spPr>
          <a:xfrm>
            <a:off x="3145617" y="474552"/>
            <a:ext cx="611812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 dirty="0">
                <a:solidFill>
                  <a:srgbClr val="1A1A1A"/>
                </a:solidFill>
                <a:latin typeface="Segoe UI"/>
              </a:rPr>
              <a:t>ACR Tasks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67A9D-6423-5147-85A5-CA5C79349038}"/>
              </a:ext>
            </a:extLst>
          </p:cNvPr>
          <p:cNvSpPr txBox="1"/>
          <p:nvPr/>
        </p:nvSpPr>
        <p:spPr>
          <a:xfrm>
            <a:off x="4156914" y="715659"/>
            <a:ext cx="61854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Context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10A66-F73F-0A43-BC8E-86B3E157C97B}"/>
              </a:ext>
            </a:extLst>
          </p:cNvPr>
          <p:cNvSpPr txBox="1"/>
          <p:nvPr/>
        </p:nvSpPr>
        <p:spPr>
          <a:xfrm>
            <a:off x="3081680" y="1808494"/>
            <a:ext cx="61735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700" dirty="0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91C4F2-3995-D44E-9F46-EFB8AD3137BA}"/>
              </a:ext>
            </a:extLst>
          </p:cNvPr>
          <p:cNvSpPr txBox="1"/>
          <p:nvPr/>
        </p:nvSpPr>
        <p:spPr>
          <a:xfrm>
            <a:off x="5819981" y="636134"/>
            <a:ext cx="794229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ACR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B0BDA941-31B6-454C-95B9-1257CD3AFE3E}"/>
              </a:ext>
            </a:extLst>
          </p:cNvPr>
          <p:cNvSpPr/>
          <p:nvPr/>
        </p:nvSpPr>
        <p:spPr>
          <a:xfrm>
            <a:off x="6327217" y="371464"/>
            <a:ext cx="125998" cy="191622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4E54A5-77BA-E34D-BF77-E3425F876515}"/>
              </a:ext>
            </a:extLst>
          </p:cNvPr>
          <p:cNvSpPr txBox="1"/>
          <p:nvPr/>
        </p:nvSpPr>
        <p:spPr>
          <a:xfrm>
            <a:off x="178728" y="636134"/>
            <a:ext cx="1045744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Base Images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DBE38C-0E66-45C1-88CE-EA50D69DEEC0}"/>
              </a:ext>
            </a:extLst>
          </p:cNvPr>
          <p:cNvGrpSpPr/>
          <p:nvPr/>
        </p:nvGrpSpPr>
        <p:grpSpPr>
          <a:xfrm>
            <a:off x="498653" y="87562"/>
            <a:ext cx="400326" cy="346339"/>
            <a:chOff x="795926" y="-5834"/>
            <a:chExt cx="400382" cy="346388"/>
          </a:xfrm>
        </p:grpSpPr>
        <p:pic>
          <p:nvPicPr>
            <p:cNvPr id="45" name="Picture 4" descr="Image result for docker hub logo">
              <a:extLst>
                <a:ext uri="{FF2B5EF4-FFF2-40B4-BE49-F238E27FC236}">
                  <a16:creationId xmlns:a16="http://schemas.microsoft.com/office/drawing/2014/main" id="{6A5E05B3-A895-1146-AD3B-4460674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795926" y="-5834"/>
              <a:ext cx="400382" cy="33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 descr="C:\Users\steve\AppData\Local\Temp\SNAGHTML3c2ca0f.PNG">
              <a:extLst>
                <a:ext uri="{FF2B5EF4-FFF2-40B4-BE49-F238E27FC236}">
                  <a16:creationId xmlns:a16="http://schemas.microsoft.com/office/drawing/2014/main" id="{B3A0796F-1BE2-CC4A-BB09-1A3B0C7CE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3" y="125369"/>
              <a:ext cx="234150" cy="215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5499585-E721-4C45-B899-C5C8FA9CCF07}"/>
              </a:ext>
            </a:extLst>
          </p:cNvPr>
          <p:cNvGrpSpPr/>
          <p:nvPr/>
        </p:nvGrpSpPr>
        <p:grpSpPr>
          <a:xfrm>
            <a:off x="1207911" y="988950"/>
            <a:ext cx="1532838" cy="219954"/>
            <a:chOff x="1537621" y="893458"/>
            <a:chExt cx="1533056" cy="21998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5D7E437-9DD2-334D-B71C-C93D4542DA35}"/>
                </a:ext>
              </a:extLst>
            </p:cNvPr>
            <p:cNvSpPr/>
            <p:nvPr/>
          </p:nvSpPr>
          <p:spPr bwMode="auto">
            <a:xfrm>
              <a:off x="1537621" y="896333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fx:1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A299B5-D8C5-354F-B3C3-995231CAB49D}"/>
                </a:ext>
              </a:extLst>
            </p:cNvPr>
            <p:cNvSpPr/>
            <p:nvPr/>
          </p:nvSpPr>
          <p:spPr bwMode="auto">
            <a:xfrm>
              <a:off x="2322298" y="893458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d5ab1fa 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F3DE64FB-6FA4-8646-86CF-605EE0623C34}"/>
              </a:ext>
            </a:extLst>
          </p:cNvPr>
          <p:cNvSpPr/>
          <p:nvPr/>
        </p:nvSpPr>
        <p:spPr bwMode="auto">
          <a:xfrm>
            <a:off x="4071625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F10F05-D416-0846-A5CC-B5FAF6720DAD}"/>
              </a:ext>
            </a:extLst>
          </p:cNvPr>
          <p:cNvSpPr/>
          <p:nvPr/>
        </p:nvSpPr>
        <p:spPr bwMode="auto">
          <a:xfrm>
            <a:off x="5678079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web:sha@la</a:t>
            </a:r>
            <a:endParaRPr lang="en-US" sz="9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B9AA9DD-2356-483A-9194-8B614BAC7A2E}"/>
              </a:ext>
            </a:extLst>
          </p:cNvPr>
          <p:cNvSpPr/>
          <p:nvPr/>
        </p:nvSpPr>
        <p:spPr bwMode="auto">
          <a:xfrm>
            <a:off x="324680" y="988951"/>
            <a:ext cx="748273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(a)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176B19B-D072-4713-8D9B-FEDCA1EFC6A7}"/>
              </a:ext>
            </a:extLst>
          </p:cNvPr>
          <p:cNvCxnSpPr>
            <a:cxnSpLocks/>
            <a:stCxn id="82" idx="3"/>
            <a:endCxn id="85" idx="1"/>
          </p:cNvCxnSpPr>
          <p:nvPr/>
        </p:nvCxnSpPr>
        <p:spPr>
          <a:xfrm>
            <a:off x="5427649" y="1097054"/>
            <a:ext cx="250430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DE60888-F888-404B-B755-2A8EDBF19872}"/>
              </a:ext>
            </a:extLst>
          </p:cNvPr>
          <p:cNvCxnSpPr>
            <a:cxnSpLocks/>
            <a:stCxn id="86" idx="3"/>
            <a:endCxn id="178" idx="1"/>
          </p:cNvCxnSpPr>
          <p:nvPr/>
        </p:nvCxnSpPr>
        <p:spPr>
          <a:xfrm>
            <a:off x="7235002" y="1097490"/>
            <a:ext cx="156038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E38051D-C5A6-4B20-8E22-8D59811D1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075" y="995822"/>
            <a:ext cx="202462" cy="202462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705E4FDC-8090-4B0D-B4FA-6B1A52CCC1AA}"/>
              </a:ext>
            </a:extLst>
          </p:cNvPr>
          <p:cNvSpPr/>
          <p:nvPr/>
        </p:nvSpPr>
        <p:spPr bwMode="auto">
          <a:xfrm>
            <a:off x="9753888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0685C80B-27F0-4C8C-85BF-FE8EF0D23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075" y="995792"/>
            <a:ext cx="204430" cy="20443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A3674B-8C22-4786-BD5E-8DBDD8DBD5C6}"/>
              </a:ext>
            </a:extLst>
          </p:cNvPr>
          <p:cNvGrpSpPr/>
          <p:nvPr/>
        </p:nvGrpSpPr>
        <p:grpSpPr>
          <a:xfrm>
            <a:off x="8981719" y="96872"/>
            <a:ext cx="371667" cy="327721"/>
            <a:chOff x="178512" y="4864369"/>
            <a:chExt cx="371720" cy="327767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6AA23C47-256F-43E1-AC85-3320351E0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78512" y="4864369"/>
              <a:ext cx="313901" cy="313901"/>
            </a:xfrm>
            <a:prstGeom prst="rect">
              <a:avLst/>
            </a:prstGeom>
          </p:spPr>
        </p:pic>
        <p:pic>
          <p:nvPicPr>
            <p:cNvPr id="55" name="Graphic 54" descr="Magnifying glass">
              <a:extLst>
                <a:ext uri="{FF2B5EF4-FFF2-40B4-BE49-F238E27FC236}">
                  <a16:creationId xmlns:a16="http://schemas.microsoft.com/office/drawing/2014/main" id="{8BF50691-9848-4669-A044-1750E5894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54844" y="4996748"/>
              <a:ext cx="195388" cy="195388"/>
            </a:xfrm>
            <a:prstGeom prst="rect">
              <a:avLst/>
            </a:prstGeom>
          </p:spPr>
        </p:pic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E58146EC-FE52-458B-A198-1C771F7505F6}"/>
              </a:ext>
            </a:extLst>
          </p:cNvPr>
          <p:cNvSpPr txBox="1"/>
          <p:nvPr/>
        </p:nvSpPr>
        <p:spPr>
          <a:xfrm>
            <a:off x="8623650" y="474552"/>
            <a:ext cx="1093628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Functional</a:t>
            </a:r>
            <a:br>
              <a:rPr lang="en-US" sz="1050" b="1">
                <a:solidFill>
                  <a:srgbClr val="1A1A1A"/>
                </a:solidFill>
                <a:latin typeface="Segoe UI"/>
              </a:rPr>
            </a:br>
            <a:r>
              <a:rPr lang="en-US" sz="1050" b="1">
                <a:solidFill>
                  <a:srgbClr val="1A1A1A"/>
                </a:solidFill>
                <a:latin typeface="Segoe UI"/>
              </a:rPr>
              <a:t>Tests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23AD7A1-C113-4F5D-A77C-0C867249FA8B}"/>
              </a:ext>
            </a:extLst>
          </p:cNvPr>
          <p:cNvSpPr/>
          <p:nvPr/>
        </p:nvSpPr>
        <p:spPr bwMode="auto">
          <a:xfrm>
            <a:off x="8795384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9DE414D3-B2FB-4B77-B65F-671205F1B8DC}"/>
              </a:ext>
            </a:extLst>
          </p:cNvPr>
          <p:cNvCxnSpPr>
            <a:cxnSpLocks/>
            <a:stCxn id="178" idx="3"/>
            <a:endCxn id="102" idx="1"/>
          </p:cNvCxnSpPr>
          <p:nvPr/>
        </p:nvCxnSpPr>
        <p:spPr>
          <a:xfrm>
            <a:off x="9539722" y="1097490"/>
            <a:ext cx="21416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2" descr="https://ngeor.files.wordpress.com/2017/11/helm-small.png">
            <a:extLst>
              <a:ext uri="{FF2B5EF4-FFF2-40B4-BE49-F238E27FC236}">
                <a16:creationId xmlns:a16="http://schemas.microsoft.com/office/drawing/2014/main" id="{A5EFB185-32BF-844A-A3DC-A115D493B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888" y="9567"/>
            <a:ext cx="707060" cy="73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D6087315-9C3B-6B4D-8D3C-32A410680059}"/>
              </a:ext>
            </a:extLst>
          </p:cNvPr>
          <p:cNvSpPr/>
          <p:nvPr/>
        </p:nvSpPr>
        <p:spPr bwMode="auto">
          <a:xfrm>
            <a:off x="6490663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34F71F-DE67-694B-A9A6-0966B03F0326}"/>
              </a:ext>
            </a:extLst>
          </p:cNvPr>
          <p:cNvSpPr/>
          <p:nvPr/>
        </p:nvSpPr>
        <p:spPr bwMode="auto">
          <a:xfrm>
            <a:off x="4866369" y="988513"/>
            <a:ext cx="561280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aseline="3000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CF6CDAB-1279-46F9-BB62-50A151B0CEF8}"/>
              </a:ext>
            </a:extLst>
          </p:cNvPr>
          <p:cNvSpPr/>
          <p:nvPr/>
        </p:nvSpPr>
        <p:spPr bwMode="auto">
          <a:xfrm>
            <a:off x="4865840" y="988513"/>
            <a:ext cx="333909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endParaRPr lang="en-US" sz="1050" baseline="3000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B868E5-B8E8-B544-B526-1B40F464E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202" y="1006697"/>
            <a:ext cx="111981" cy="111981"/>
          </a:xfrm>
          <a:prstGeom prst="rect">
            <a:avLst/>
          </a:prstGeom>
        </p:spPr>
      </p:pic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3193F8ED-6C96-4BF8-AC2D-7EBA30FB6EAA}"/>
              </a:ext>
            </a:extLst>
          </p:cNvPr>
          <p:cNvCxnSpPr>
            <a:cxnSpLocks/>
          </p:cNvCxnSpPr>
          <p:nvPr/>
        </p:nvCxnSpPr>
        <p:spPr>
          <a:xfrm>
            <a:off x="2948106" y="434276"/>
            <a:ext cx="0" cy="64382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3690CBB-7DE7-42DE-9290-CA0B8FDF5A35}"/>
              </a:ext>
            </a:extLst>
          </p:cNvPr>
          <p:cNvCxnSpPr>
            <a:cxnSpLocks/>
          </p:cNvCxnSpPr>
          <p:nvPr/>
        </p:nvCxnSpPr>
        <p:spPr>
          <a:xfrm>
            <a:off x="5631872" y="449261"/>
            <a:ext cx="0" cy="64382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FE0BA0AB-ABCC-46A6-9316-EC3153D2A0CA}"/>
              </a:ext>
            </a:extLst>
          </p:cNvPr>
          <p:cNvCxnSpPr>
            <a:cxnSpLocks/>
          </p:cNvCxnSpPr>
          <p:nvPr/>
        </p:nvCxnSpPr>
        <p:spPr>
          <a:xfrm>
            <a:off x="8636530" y="479231"/>
            <a:ext cx="0" cy="64382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CF2E36C1-7B21-4BBF-9BFB-8540597EC0A9}"/>
              </a:ext>
            </a:extLst>
          </p:cNvPr>
          <p:cNvSpPr txBox="1"/>
          <p:nvPr/>
        </p:nvSpPr>
        <p:spPr>
          <a:xfrm>
            <a:off x="3820544" y="714464"/>
            <a:ext cx="21756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Id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C14AB4B-999A-4CC3-ABBF-C6853F6A5EB1}"/>
              </a:ext>
            </a:extLst>
          </p:cNvPr>
          <p:cNvSpPr/>
          <p:nvPr/>
        </p:nvSpPr>
        <p:spPr bwMode="auto">
          <a:xfrm>
            <a:off x="3806786" y="988951"/>
            <a:ext cx="217565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83F2185-574B-417D-B4D5-394C9F393008}"/>
              </a:ext>
            </a:extLst>
          </p:cNvPr>
          <p:cNvSpPr txBox="1"/>
          <p:nvPr/>
        </p:nvSpPr>
        <p:spPr>
          <a:xfrm>
            <a:off x="3082830" y="1330583"/>
            <a:ext cx="352264" cy="123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800">
                <a:solidFill>
                  <a:srgbClr val="1A1A1A"/>
                </a:solidFill>
                <a:latin typeface="Segoe UI"/>
              </a:rPr>
              <a:t>Context</a:t>
            </a:r>
          </a:p>
        </p:txBody>
      </p:sp>
      <p:sp>
        <p:nvSpPr>
          <p:cNvPr id="203" name="Lightning Bolt 202">
            <a:extLst>
              <a:ext uri="{FF2B5EF4-FFF2-40B4-BE49-F238E27FC236}">
                <a16:creationId xmlns:a16="http://schemas.microsoft.com/office/drawing/2014/main" id="{37555673-64F6-4789-8F84-998E1C1AC4EB}"/>
              </a:ext>
            </a:extLst>
          </p:cNvPr>
          <p:cNvSpPr/>
          <p:nvPr/>
        </p:nvSpPr>
        <p:spPr>
          <a:xfrm>
            <a:off x="3112097" y="1261974"/>
            <a:ext cx="52022" cy="79116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232CE5C-B13F-8548-BA00-4F508AFA686A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2740749" y="1097490"/>
            <a:ext cx="28063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F8F9B52B-111C-4256-8478-5E43B2AB4AA3}"/>
              </a:ext>
            </a:extLst>
          </p:cNvPr>
          <p:cNvSpPr txBox="1"/>
          <p:nvPr/>
        </p:nvSpPr>
        <p:spPr>
          <a:xfrm>
            <a:off x="4805272" y="709244"/>
            <a:ext cx="837499" cy="161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3711F22B-FA61-4F88-97F7-9BF0B990C130}"/>
              </a:ext>
            </a:extLst>
          </p:cNvPr>
          <p:cNvSpPr/>
          <p:nvPr/>
        </p:nvSpPr>
        <p:spPr bwMode="auto">
          <a:xfrm>
            <a:off x="5678079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web:sha@ya</a:t>
            </a:r>
            <a:endParaRPr lang="en-US" sz="9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DC6F4C9-7DFD-4D66-9190-938BECE43F7C}"/>
              </a:ext>
            </a:extLst>
          </p:cNvPr>
          <p:cNvSpPr/>
          <p:nvPr/>
        </p:nvSpPr>
        <p:spPr bwMode="auto">
          <a:xfrm>
            <a:off x="324680" y="1358748"/>
            <a:ext cx="748273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highlight>
                  <a:srgbClr val="FFFF00"/>
                </a:highlight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271DE982-00F1-41C8-8FC0-15B1F0176BEF}"/>
              </a:ext>
            </a:extLst>
          </p:cNvPr>
          <p:cNvCxnSpPr>
            <a:cxnSpLocks/>
            <a:stCxn id="245" idx="3"/>
            <a:endCxn id="207" idx="1"/>
          </p:cNvCxnSpPr>
          <p:nvPr/>
        </p:nvCxnSpPr>
        <p:spPr>
          <a:xfrm>
            <a:off x="5427649" y="1466852"/>
            <a:ext cx="250430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36C3742B-FF2C-413E-A94F-5B2B9FF1DFED}"/>
              </a:ext>
            </a:extLst>
          </p:cNvPr>
          <p:cNvCxnSpPr>
            <a:cxnSpLocks/>
            <a:stCxn id="225" idx="3"/>
            <a:endCxn id="222" idx="1"/>
          </p:cNvCxnSpPr>
          <p:nvPr/>
        </p:nvCxnSpPr>
        <p:spPr>
          <a:xfrm>
            <a:off x="7235002" y="1467288"/>
            <a:ext cx="156038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741FD1C0-3409-45E6-A06A-BD44718051FD}"/>
              </a:ext>
            </a:extLst>
          </p:cNvPr>
          <p:cNvGrpSpPr/>
          <p:nvPr/>
        </p:nvGrpSpPr>
        <p:grpSpPr>
          <a:xfrm>
            <a:off x="7739680" y="1692551"/>
            <a:ext cx="518169" cy="149260"/>
            <a:chOff x="4915038" y="3602196"/>
            <a:chExt cx="920461" cy="265141"/>
          </a:xfrm>
        </p:grpSpPr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E4BAE500-3DC4-4111-9660-B6458930DAE0}"/>
                </a:ext>
              </a:extLst>
            </p:cNvPr>
            <p:cNvSpPr/>
            <p:nvPr/>
          </p:nvSpPr>
          <p:spPr>
            <a:xfrm rot="18986968">
              <a:off x="4915038" y="366220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E024D273-3433-4DA1-AECC-C15C259896BF}"/>
                </a:ext>
              </a:extLst>
            </p:cNvPr>
            <p:cNvSpPr/>
            <p:nvPr/>
          </p:nvSpPr>
          <p:spPr>
            <a:xfrm rot="2860317">
              <a:off x="5638726" y="367056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D8F5739-6404-48F6-ABA7-FFBEE2D2BFE1}"/>
              </a:ext>
            </a:extLst>
          </p:cNvPr>
          <p:cNvSpPr/>
          <p:nvPr/>
        </p:nvSpPr>
        <p:spPr bwMode="auto">
          <a:xfrm>
            <a:off x="9753888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4D65F8FA-7A1B-4800-A23E-04D596776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038" y="1458374"/>
            <a:ext cx="204430" cy="204430"/>
          </a:xfrm>
          <a:prstGeom prst="rect">
            <a:avLst/>
          </a:prstGeom>
        </p:spPr>
      </p:pic>
      <p:sp>
        <p:nvSpPr>
          <p:cNvPr id="222" name="Rectangle 221">
            <a:extLst>
              <a:ext uri="{FF2B5EF4-FFF2-40B4-BE49-F238E27FC236}">
                <a16:creationId xmlns:a16="http://schemas.microsoft.com/office/drawing/2014/main" id="{9966BB39-F6E3-43F8-A339-356C8AC0A442}"/>
              </a:ext>
            </a:extLst>
          </p:cNvPr>
          <p:cNvSpPr/>
          <p:nvPr/>
        </p:nvSpPr>
        <p:spPr bwMode="auto">
          <a:xfrm>
            <a:off x="8795384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15E13100-FA15-418A-99D5-1790D84AC887}"/>
              </a:ext>
            </a:extLst>
          </p:cNvPr>
          <p:cNvCxnSpPr>
            <a:cxnSpLocks/>
            <a:stCxn id="222" idx="3"/>
            <a:endCxn id="162" idx="1"/>
          </p:cNvCxnSpPr>
          <p:nvPr/>
        </p:nvCxnSpPr>
        <p:spPr>
          <a:xfrm>
            <a:off x="9539724" y="1467288"/>
            <a:ext cx="1688452" cy="83310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062ABA4-87AA-4E7E-97E1-00F6139F63F3}"/>
              </a:ext>
            </a:extLst>
          </p:cNvPr>
          <p:cNvCxnSpPr>
            <a:cxnSpLocks/>
            <a:stCxn id="222" idx="3"/>
            <a:endCxn id="219" idx="1"/>
          </p:cNvCxnSpPr>
          <p:nvPr/>
        </p:nvCxnSpPr>
        <p:spPr>
          <a:xfrm>
            <a:off x="9539722" y="1467288"/>
            <a:ext cx="21416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191">
            <a:extLst>
              <a:ext uri="{FF2B5EF4-FFF2-40B4-BE49-F238E27FC236}">
                <a16:creationId xmlns:a16="http://schemas.microsoft.com/office/drawing/2014/main" id="{992C50D2-7F05-4EDC-A3E5-9EBD86A77C3E}"/>
              </a:ext>
            </a:extLst>
          </p:cNvPr>
          <p:cNvCxnSpPr>
            <a:cxnSpLocks/>
            <a:stCxn id="219" idx="3"/>
            <a:endCxn id="159" idx="1"/>
          </p:cNvCxnSpPr>
          <p:nvPr/>
        </p:nvCxnSpPr>
        <p:spPr>
          <a:xfrm>
            <a:off x="10498227" y="1467289"/>
            <a:ext cx="730351" cy="1994388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03760AC-BDB5-4BBE-B67A-7AFE742C24F6}"/>
              </a:ext>
            </a:extLst>
          </p:cNvPr>
          <p:cNvSpPr/>
          <p:nvPr/>
        </p:nvSpPr>
        <p:spPr bwMode="auto">
          <a:xfrm>
            <a:off x="4866369" y="1358312"/>
            <a:ext cx="561280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highlight>
                  <a:srgbClr val="FFFF00"/>
                </a:highlight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CBDC5A5B-EA72-4E5A-9FA9-993E4873E430}"/>
              </a:ext>
            </a:extLst>
          </p:cNvPr>
          <p:cNvCxnSpPr>
            <a:cxnSpLocks/>
            <a:stCxn id="210" idx="3"/>
          </p:cNvCxnSpPr>
          <p:nvPr/>
        </p:nvCxnSpPr>
        <p:spPr>
          <a:xfrm>
            <a:off x="1072953" y="1467288"/>
            <a:ext cx="194843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09AAA79-3FDA-429B-8ABC-B9E66E95CBE5}"/>
              </a:ext>
            </a:extLst>
          </p:cNvPr>
          <p:cNvSpPr/>
          <p:nvPr/>
        </p:nvSpPr>
        <p:spPr>
          <a:xfrm>
            <a:off x="6505150" y="1368275"/>
            <a:ext cx="432198" cy="19578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6908AB8-D101-4CB1-AB17-D2ACD3BD6A30}"/>
              </a:ext>
            </a:extLst>
          </p:cNvPr>
          <p:cNvSpPr/>
          <p:nvPr/>
        </p:nvSpPr>
        <p:spPr>
          <a:xfrm>
            <a:off x="6505150" y="1368427"/>
            <a:ext cx="432198" cy="19578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2F15D2D-90C0-46AF-B018-DE3CA90CB3B8}"/>
              </a:ext>
            </a:extLst>
          </p:cNvPr>
          <p:cNvSpPr/>
          <p:nvPr/>
        </p:nvSpPr>
        <p:spPr>
          <a:xfrm>
            <a:off x="6505150" y="1368427"/>
            <a:ext cx="432198" cy="195788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test:2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E904A13-FC5A-4F41-8D7D-6F2273B0F98E}"/>
              </a:ext>
            </a:extLst>
          </p:cNvPr>
          <p:cNvSpPr/>
          <p:nvPr/>
        </p:nvSpPr>
        <p:spPr bwMode="auto">
          <a:xfrm>
            <a:off x="6490663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web:2</a:t>
            </a: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AA3BAD3-050E-4FB5-A9B6-1399F30E1E3A}"/>
              </a:ext>
            </a:extLst>
          </p:cNvPr>
          <p:cNvGrpSpPr/>
          <p:nvPr/>
        </p:nvGrpSpPr>
        <p:grpSpPr>
          <a:xfrm>
            <a:off x="11180332" y="2955059"/>
            <a:ext cx="720935" cy="444154"/>
            <a:chOff x="3240661" y="1005909"/>
            <a:chExt cx="540854" cy="333210"/>
          </a:xfrm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BC47A098-4DF4-40D2-A318-07D8712F587F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6EE3CE6C-D90E-4197-AA01-E132B63FACBA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99C746FB-CA5A-4892-B55B-7FC0657E1115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8C72C9AF-EF4E-4636-887C-8AB1B389C4C1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38A3BCF5-95A3-411A-A939-4020CE3CA9DC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2C0F99D1-DC3D-4B4F-9043-708B1985400F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14A1CC8A-42FD-414C-B3AD-6F6AAD846F79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05070C00-0816-4A60-AE68-BE2ED4FD4706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F84C62DF-9FCC-49C8-9D5F-4EC49693DB15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C5E64BD0-B653-45DD-BE9E-F395E61A64B5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1F90CA78-7659-4673-9904-69476F72B3A8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C1A878E1-57E4-49F1-B6A3-8291CBF43E6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FB9C3396-9956-411E-8C56-55E2A83A0BAE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6185D1B8-4F40-4646-9349-C7F565F1B2A8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B4BAA53A-9A9C-4089-AFDC-54EE116F020D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F5D51DD2-1D5F-457E-8681-3462B1EC90AA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7D2FCAB2-5BD2-4173-8CF5-B6C335A2A893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web:2</a:t>
              </a:r>
            </a:p>
          </p:txBody>
        </p:sp>
      </p:grpSp>
      <p:sp>
        <p:nvSpPr>
          <p:cNvPr id="340" name="Speech Bubble: Rectangle with Corners Rounded 339">
            <a:extLst>
              <a:ext uri="{FF2B5EF4-FFF2-40B4-BE49-F238E27FC236}">
                <a16:creationId xmlns:a16="http://schemas.microsoft.com/office/drawing/2014/main" id="{FEA0EB20-611F-44F9-BDB0-4EA431C4E6AD}"/>
              </a:ext>
            </a:extLst>
          </p:cNvPr>
          <p:cNvSpPr/>
          <p:nvPr/>
        </p:nvSpPr>
        <p:spPr>
          <a:xfrm>
            <a:off x="1616340" y="2977078"/>
            <a:ext cx="2907046" cy="563512"/>
          </a:xfrm>
          <a:prstGeom prst="wedgeRoundRectCallout">
            <a:avLst>
              <a:gd name="adj1" fmla="val -499"/>
              <a:gd name="adj2" fmla="val -3042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>
                <a:solidFill>
                  <a:srgbClr val="FFFFFF"/>
                </a:solidFill>
                <a:latin typeface="Segoe UI"/>
              </a:rPr>
              <a:t>Base image updates restore the previous context</a:t>
            </a:r>
          </a:p>
        </p:txBody>
      </p:sp>
      <p:sp>
        <p:nvSpPr>
          <p:cNvPr id="341" name="Speech Bubble: Rectangle with Corners Rounded 340">
            <a:extLst>
              <a:ext uri="{FF2B5EF4-FFF2-40B4-BE49-F238E27FC236}">
                <a16:creationId xmlns:a16="http://schemas.microsoft.com/office/drawing/2014/main" id="{B4F5A6DE-8178-4FF5-BAAD-70F40AC8470C}"/>
              </a:ext>
            </a:extLst>
          </p:cNvPr>
          <p:cNvSpPr/>
          <p:nvPr/>
        </p:nvSpPr>
        <p:spPr>
          <a:xfrm>
            <a:off x="838713" y="2278211"/>
            <a:ext cx="2943393" cy="597969"/>
          </a:xfrm>
          <a:prstGeom prst="wedgeRoundRectCallout">
            <a:avLst>
              <a:gd name="adj1" fmla="val -52376"/>
              <a:gd name="adj2" fmla="val -1670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 dirty="0" err="1">
                <a:solidFill>
                  <a:srgbClr val="FFFFFF"/>
                </a:solidFill>
                <a:latin typeface="Segoe UI"/>
              </a:rPr>
              <a:t>fx</a:t>
            </a:r>
            <a:r>
              <a:rPr lang="en-US" sz="1600" dirty="0">
                <a:solidFill>
                  <a:srgbClr val="FFFFFF"/>
                </a:solidFill>
                <a:latin typeface="Segoe UI"/>
              </a:rPr>
              <a:t> ships an OS &amp;/or FX Patch, using the stable 1 tag</a:t>
            </a:r>
          </a:p>
        </p:txBody>
      </p:sp>
      <p:sp>
        <p:nvSpPr>
          <p:cNvPr id="342" name="Speech Bubble: Rectangle with Corners Rounded 341">
            <a:extLst>
              <a:ext uri="{FF2B5EF4-FFF2-40B4-BE49-F238E27FC236}">
                <a16:creationId xmlns:a16="http://schemas.microsoft.com/office/drawing/2014/main" id="{616E6B67-177D-42DA-80AF-4E0FAA3DB896}"/>
              </a:ext>
            </a:extLst>
          </p:cNvPr>
          <p:cNvSpPr/>
          <p:nvPr/>
        </p:nvSpPr>
        <p:spPr>
          <a:xfrm>
            <a:off x="4264385" y="2254233"/>
            <a:ext cx="3379165" cy="597969"/>
          </a:xfrm>
          <a:prstGeom prst="wedgeRoundRectCallout">
            <a:avLst>
              <a:gd name="adj1" fmla="val -70369"/>
              <a:gd name="adj2" fmla="val -616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>
                <a:solidFill>
                  <a:srgbClr val="FFFFFF"/>
                </a:solidFill>
                <a:latin typeface="Segoe UI"/>
              </a:rPr>
              <a:t>The build-task is monitoring changes based on the last build</a:t>
            </a:r>
          </a:p>
        </p:txBody>
      </p:sp>
      <p:sp>
        <p:nvSpPr>
          <p:cNvPr id="343" name="Speech Bubble: Rectangle with Corners Rounded 342">
            <a:extLst>
              <a:ext uri="{FF2B5EF4-FFF2-40B4-BE49-F238E27FC236}">
                <a16:creationId xmlns:a16="http://schemas.microsoft.com/office/drawing/2014/main" id="{0CD20430-F11D-4098-BADF-CC951F4AA7DD}"/>
              </a:ext>
            </a:extLst>
          </p:cNvPr>
          <p:cNvSpPr/>
          <p:nvPr/>
        </p:nvSpPr>
        <p:spPr>
          <a:xfrm>
            <a:off x="4671741" y="2977079"/>
            <a:ext cx="3812525" cy="561364"/>
          </a:xfrm>
          <a:prstGeom prst="wedgeRoundRectCallout">
            <a:avLst>
              <a:gd name="adj1" fmla="val -36207"/>
              <a:gd name="adj2" fmla="val -290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>
                <a:solidFill>
                  <a:srgbClr val="FFFFFF"/>
                </a:solidFill>
                <a:latin typeface="Segoe UI"/>
              </a:rPr>
              <a:t>If Build &amp; Unit Tests Succeed,</a:t>
            </a:r>
          </a:p>
          <a:p>
            <a:pPr algn="ctr" defTabSz="914225"/>
            <a:r>
              <a:rPr lang="en-US" sz="1600">
                <a:solidFill>
                  <a:srgbClr val="FFFFFF"/>
                </a:solidFill>
                <a:latin typeface="Segoe UI"/>
              </a:rPr>
              <a:t>Update the base image dependencies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0396012-27B4-466E-A6A6-6BDAD83DCACA}"/>
              </a:ext>
            </a:extLst>
          </p:cNvPr>
          <p:cNvSpPr/>
          <p:nvPr/>
        </p:nvSpPr>
        <p:spPr bwMode="auto">
          <a:xfrm>
            <a:off x="3146147" y="1435218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d5ab1fa 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02115315-11BB-4F6F-BDFF-938858C57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890" y="1438862"/>
            <a:ext cx="111981" cy="111981"/>
          </a:xfrm>
          <a:prstGeom prst="rect">
            <a:avLst/>
          </a:prstGeom>
        </p:spPr>
      </p:pic>
      <p:sp>
        <p:nvSpPr>
          <p:cNvPr id="346" name="Rectangle 345">
            <a:extLst>
              <a:ext uri="{FF2B5EF4-FFF2-40B4-BE49-F238E27FC236}">
                <a16:creationId xmlns:a16="http://schemas.microsoft.com/office/drawing/2014/main" id="{5C823052-99FB-4F4B-B52B-64BEA411B8F8}"/>
              </a:ext>
            </a:extLst>
          </p:cNvPr>
          <p:cNvSpPr/>
          <p:nvPr/>
        </p:nvSpPr>
        <p:spPr bwMode="auto">
          <a:xfrm>
            <a:off x="4862171" y="1357874"/>
            <a:ext cx="418074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highlight>
                  <a:srgbClr val="FFFF00"/>
                </a:highlight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B129CFB1-3673-4075-9FFE-E86C0AADDB6A}"/>
              </a:ext>
            </a:extLst>
          </p:cNvPr>
          <p:cNvGrpSpPr/>
          <p:nvPr/>
        </p:nvGrpSpPr>
        <p:grpSpPr>
          <a:xfrm>
            <a:off x="11178941" y="1814611"/>
            <a:ext cx="720935" cy="444154"/>
            <a:chOff x="3240661" y="1005909"/>
            <a:chExt cx="540854" cy="333210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DD505E1F-9BB2-4D0C-8D52-0EF81378D87F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9F79E9AA-412B-4840-B77C-50840B715663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DE58F06D-79C8-4D01-BD19-EA3BD66C9758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572114CA-778F-43AF-B79F-E79A26F1722E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6F7B51D3-4BB1-4763-9675-E8B404DF96A8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635F88F6-D161-426A-ABC7-65FF32C52166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1A488675-344C-442D-B500-C820AEA8FC73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F4F734EA-93EB-421F-83B8-77EAD4FA50BA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9862CA80-60EA-4DA4-BB4E-61C9414A0796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6BBBBC53-02DF-4F2C-A21C-414B8B6E1FA7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4477834F-F8B5-44A9-AE26-2944C37FB7E3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79B6C9E6-B990-42D9-91CA-36FC64A0813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9852623B-773B-49B7-8A4F-A480E6861A4B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3EE22D8-41BB-49E9-8CA7-C9DBC1FC2061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3360507C-B546-4307-8E88-7C7154A5786A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AFB88277-50C8-4767-9CE1-E4BD81CEB7A2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3D89EB73-BF18-4711-A8F6-0B7FFDE7AC0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web:2</a:t>
              </a:r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F3371385-09A0-47EE-A9AF-ABF6497AF5F8}"/>
              </a:ext>
            </a:extLst>
          </p:cNvPr>
          <p:cNvGrpSpPr/>
          <p:nvPr/>
        </p:nvGrpSpPr>
        <p:grpSpPr>
          <a:xfrm>
            <a:off x="11177077" y="1413725"/>
            <a:ext cx="720935" cy="444154"/>
            <a:chOff x="3240661" y="1005909"/>
            <a:chExt cx="540854" cy="333210"/>
          </a:xfrm>
        </p:grpSpPr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DA55C3FE-B6D1-407F-B4FC-13751BEA0E7C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658F3EFC-837B-4F1B-88AA-1752AB321DF6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AE51AE74-ADE6-4493-B74A-42E8EE82F06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E933AE1F-A1F3-47C6-8B7B-4703F49251E0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B737603A-61D1-41FD-B7B3-0B87916C6E64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2F6964D0-D4F5-4D62-8348-30972C901ADA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B01F6D05-6D64-4769-9F31-5D69C56DBD30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860574F7-C328-4AEA-9552-DD6CFDB131F0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8F9CB8EA-9C73-4F4B-B5FB-8D068F80366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7405B709-9C48-415F-9160-28177A40DF0B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10752040-AB83-4DAA-800A-F51A436F10DF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D54CCB8A-C1C8-4EAB-88EC-295C56BD881C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9" name="Straight Connector 338">
                  <a:extLst>
                    <a:ext uri="{FF2B5EF4-FFF2-40B4-BE49-F238E27FC236}">
                      <a16:creationId xmlns:a16="http://schemas.microsoft.com/office/drawing/2014/main" id="{D5CCA65B-471D-4530-B33D-05B62F2E35F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CD218C33-0265-4F81-95DB-81B552C5FA1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7EC7FEA2-9F25-4DF8-BE26-875595E4D751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738CAEA1-1989-490E-84E5-BCD81EED488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56A0F872-B440-416C-8A7C-C4413AF4DEF8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test:2</a:t>
              </a: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FE1FBEC3-6209-4DA0-93F5-C4598A93739E}"/>
              </a:ext>
            </a:extLst>
          </p:cNvPr>
          <p:cNvSpPr txBox="1"/>
          <p:nvPr/>
        </p:nvSpPr>
        <p:spPr>
          <a:xfrm>
            <a:off x="11001742" y="3608160"/>
            <a:ext cx="1087808" cy="257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25"/>
            <a:r>
              <a:rPr lang="en-US" sz="1050">
                <a:solidFill>
                  <a:srgbClr val="1A1A1A"/>
                </a:solidFill>
                <a:latin typeface="Segoe UI"/>
              </a:rPr>
              <a:t>Staging Env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939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917">
        <p:fade/>
      </p:transition>
    </mc:Choice>
    <mc:Fallback xmlns="">
      <p:transition spd="med" advTm="30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L 0.09193 -0.01365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6" y="-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-0.1405 0.0810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1" y="405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39531 0.02477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66" y="1227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39531 0.08403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66" y="419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100"/>
                            </p:stCondLst>
                            <p:childTnLst>
                              <p:par>
                                <p:cTn id="1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600"/>
                            </p:stCondLst>
                            <p:childTnLst>
                              <p:par>
                                <p:cTn id="13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39531 0.25046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66" y="12523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  <p:bldP spid="284" grpId="0" animBg="1"/>
      <p:bldP spid="207" grpId="0" animBg="1"/>
      <p:bldP spid="210" grpId="0" animBg="1"/>
      <p:bldP spid="219" grpId="0" animBg="1"/>
      <p:bldP spid="222" grpId="0" animBg="1"/>
      <p:bldP spid="245" grpId="0" animBg="1"/>
      <p:bldP spid="189" grpId="0" animBg="1"/>
      <p:bldP spid="189" grpId="1" animBg="1"/>
      <p:bldP spid="189" grpId="2" animBg="1"/>
      <p:bldP spid="190" grpId="0" animBg="1"/>
      <p:bldP spid="190" grpId="1" animBg="1"/>
      <p:bldP spid="193" grpId="0" animBg="1"/>
      <p:bldP spid="193" grpId="1" animBg="1"/>
      <p:bldP spid="193" grpId="2" animBg="1"/>
      <p:bldP spid="225" grpId="0" animBg="1"/>
      <p:bldP spid="340" grpId="0" animBg="1"/>
      <p:bldP spid="340" grpId="1" animBg="1"/>
      <p:bldP spid="341" grpId="0" animBg="1"/>
      <p:bldP spid="341" grpId="1" animBg="1"/>
      <p:bldP spid="342" grpId="0" animBg="1"/>
      <p:bldP spid="342" grpId="1" animBg="1"/>
      <p:bldP spid="343" grpId="0" animBg="1"/>
      <p:bldP spid="343" grpId="1" animBg="1"/>
      <p:bldP spid="346" grpId="0" animBg="1"/>
      <p:bldP spid="34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Rectangle 432">
            <a:extLst>
              <a:ext uri="{FF2B5EF4-FFF2-40B4-BE49-F238E27FC236}">
                <a16:creationId xmlns:a16="http://schemas.microsoft.com/office/drawing/2014/main" id="{E3CBED1B-0514-4E6C-AFCE-6F7CEB0D1B3C}"/>
              </a:ext>
            </a:extLst>
          </p:cNvPr>
          <p:cNvSpPr/>
          <p:nvPr/>
        </p:nvSpPr>
        <p:spPr bwMode="auto">
          <a:xfrm>
            <a:off x="4864957" y="1728071"/>
            <a:ext cx="561280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fx:2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(d)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1E822CE-DDD3-4446-BB47-0987E9DA59EB}"/>
              </a:ext>
            </a:extLst>
          </p:cNvPr>
          <p:cNvSpPr/>
          <p:nvPr/>
        </p:nvSpPr>
        <p:spPr bwMode="auto">
          <a:xfrm>
            <a:off x="4071625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7" name="Picture 246">
            <a:extLst>
              <a:ext uri="{FF2B5EF4-FFF2-40B4-BE49-F238E27FC236}">
                <a16:creationId xmlns:a16="http://schemas.microsoft.com/office/drawing/2014/main" id="{190C72FE-61C1-46CD-B6D0-2327CF5B6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202" y="1376496"/>
            <a:ext cx="111981" cy="111981"/>
          </a:xfrm>
          <a:prstGeom prst="rect">
            <a:avLst/>
          </a:prstGeom>
        </p:spPr>
      </p:pic>
      <p:sp>
        <p:nvSpPr>
          <p:cNvPr id="284" name="Rectangle 283">
            <a:extLst>
              <a:ext uri="{FF2B5EF4-FFF2-40B4-BE49-F238E27FC236}">
                <a16:creationId xmlns:a16="http://schemas.microsoft.com/office/drawing/2014/main" id="{8FA7C5C3-8EF2-4404-85C9-11D840D04B91}"/>
              </a:ext>
            </a:extLst>
          </p:cNvPr>
          <p:cNvSpPr/>
          <p:nvPr/>
        </p:nvSpPr>
        <p:spPr bwMode="auto">
          <a:xfrm>
            <a:off x="3806786" y="1358748"/>
            <a:ext cx="217565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C1A8B11-7203-D64E-90D5-6D5DC53DC81F}"/>
              </a:ext>
            </a:extLst>
          </p:cNvPr>
          <p:cNvSpPr/>
          <p:nvPr/>
        </p:nvSpPr>
        <p:spPr bwMode="auto">
          <a:xfrm>
            <a:off x="3013092" y="988949"/>
            <a:ext cx="744338" cy="12241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i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Web-Build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D6A1049-CEC5-459A-B569-221E43155EDB}"/>
              </a:ext>
            </a:extLst>
          </p:cNvPr>
          <p:cNvSpPr/>
          <p:nvPr/>
        </p:nvSpPr>
        <p:spPr bwMode="auto">
          <a:xfrm>
            <a:off x="3143040" y="1910421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(a)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F4C29CC-EE6C-9B42-9F08-B62A49481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3313" y="80616"/>
            <a:ext cx="360234" cy="360234"/>
          </a:xfrm>
          <a:prstGeom prst="rect">
            <a:avLst/>
          </a:prstGeom>
        </p:spPr>
      </p:pic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80C397FB-DA83-974B-9344-2A3F8D9A416E}"/>
              </a:ext>
            </a:extLst>
          </p:cNvPr>
          <p:cNvSpPr/>
          <p:nvPr/>
        </p:nvSpPr>
        <p:spPr>
          <a:xfrm>
            <a:off x="5378886" y="358091"/>
            <a:ext cx="125998" cy="191622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1ACEAAE-E25E-904F-AF67-E98FF0E029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0768" r="8472" b="14033"/>
          <a:stretch/>
        </p:blipFill>
        <p:spPr>
          <a:xfrm>
            <a:off x="5814021" y="101159"/>
            <a:ext cx="388442" cy="319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7CA5F4-5F9C-484C-AE37-6BDF4B7178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2049" y="85292"/>
            <a:ext cx="353130" cy="3508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668B74-C8FF-A049-8B65-9CEB9A42CACF}"/>
              </a:ext>
            </a:extLst>
          </p:cNvPr>
          <p:cNvSpPr txBox="1"/>
          <p:nvPr/>
        </p:nvSpPr>
        <p:spPr>
          <a:xfrm>
            <a:off x="1123787" y="474552"/>
            <a:ext cx="929316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Dockerfile </a:t>
            </a:r>
            <a:br>
              <a:rPr lang="en-US" sz="1050" b="1">
                <a:solidFill>
                  <a:srgbClr val="1A1A1A"/>
                </a:solidFill>
                <a:latin typeface="Segoe UI"/>
              </a:rPr>
            </a:br>
            <a:r>
              <a:rPr lang="en-US" sz="1050" b="1">
                <a:solidFill>
                  <a:srgbClr val="1A1A1A"/>
                </a:solidFill>
                <a:latin typeface="Segoe UI"/>
              </a:rPr>
              <a:t>FROM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25284-B54F-9246-A9B8-7F958832ECE0}"/>
              </a:ext>
            </a:extLst>
          </p:cNvPr>
          <p:cNvSpPr txBox="1"/>
          <p:nvPr/>
        </p:nvSpPr>
        <p:spPr>
          <a:xfrm>
            <a:off x="1992619" y="636134"/>
            <a:ext cx="774696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Commit 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92286D-39BF-774D-860E-814E74362E73}"/>
              </a:ext>
            </a:extLst>
          </p:cNvPr>
          <p:cNvSpPr txBox="1"/>
          <p:nvPr/>
        </p:nvSpPr>
        <p:spPr>
          <a:xfrm>
            <a:off x="3145617" y="474552"/>
            <a:ext cx="611812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 dirty="0">
                <a:solidFill>
                  <a:srgbClr val="1A1A1A"/>
                </a:solidFill>
                <a:latin typeface="Segoe UI"/>
              </a:rPr>
              <a:t>ACR Tasks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67A9D-6423-5147-85A5-CA5C79349038}"/>
              </a:ext>
            </a:extLst>
          </p:cNvPr>
          <p:cNvSpPr txBox="1"/>
          <p:nvPr/>
        </p:nvSpPr>
        <p:spPr>
          <a:xfrm>
            <a:off x="4156914" y="715659"/>
            <a:ext cx="61854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Context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10A66-F73F-0A43-BC8E-86B3E157C97B}"/>
              </a:ext>
            </a:extLst>
          </p:cNvPr>
          <p:cNvSpPr txBox="1"/>
          <p:nvPr/>
        </p:nvSpPr>
        <p:spPr>
          <a:xfrm>
            <a:off x="3081680" y="1808494"/>
            <a:ext cx="61735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800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91C4F2-3995-D44E-9F46-EFB8AD3137BA}"/>
              </a:ext>
            </a:extLst>
          </p:cNvPr>
          <p:cNvSpPr txBox="1"/>
          <p:nvPr/>
        </p:nvSpPr>
        <p:spPr>
          <a:xfrm>
            <a:off x="5819981" y="636134"/>
            <a:ext cx="794229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ACR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B0BDA941-31B6-454C-95B9-1257CD3AFE3E}"/>
              </a:ext>
            </a:extLst>
          </p:cNvPr>
          <p:cNvSpPr/>
          <p:nvPr/>
        </p:nvSpPr>
        <p:spPr>
          <a:xfrm>
            <a:off x="6327217" y="371464"/>
            <a:ext cx="125998" cy="191622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4E54A5-77BA-E34D-BF77-E3425F876515}"/>
              </a:ext>
            </a:extLst>
          </p:cNvPr>
          <p:cNvSpPr txBox="1"/>
          <p:nvPr/>
        </p:nvSpPr>
        <p:spPr>
          <a:xfrm>
            <a:off x="178728" y="636134"/>
            <a:ext cx="1045744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Base Images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DBE38C-0E66-45C1-88CE-EA50D69DEEC0}"/>
              </a:ext>
            </a:extLst>
          </p:cNvPr>
          <p:cNvGrpSpPr/>
          <p:nvPr/>
        </p:nvGrpSpPr>
        <p:grpSpPr>
          <a:xfrm>
            <a:off x="498653" y="87562"/>
            <a:ext cx="400326" cy="346339"/>
            <a:chOff x="795926" y="-5834"/>
            <a:chExt cx="400382" cy="346388"/>
          </a:xfrm>
        </p:grpSpPr>
        <p:pic>
          <p:nvPicPr>
            <p:cNvPr id="45" name="Picture 4" descr="Image result for docker hub logo">
              <a:extLst>
                <a:ext uri="{FF2B5EF4-FFF2-40B4-BE49-F238E27FC236}">
                  <a16:creationId xmlns:a16="http://schemas.microsoft.com/office/drawing/2014/main" id="{6A5E05B3-A895-1146-AD3B-4460674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795926" y="-5834"/>
              <a:ext cx="400382" cy="33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 descr="C:\Users\steve\AppData\Local\Temp\SNAGHTML3c2ca0f.PNG">
              <a:extLst>
                <a:ext uri="{FF2B5EF4-FFF2-40B4-BE49-F238E27FC236}">
                  <a16:creationId xmlns:a16="http://schemas.microsoft.com/office/drawing/2014/main" id="{B3A0796F-1BE2-CC4A-BB09-1A3B0C7CE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3" y="125369"/>
              <a:ext cx="234150" cy="215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5499585-E721-4C45-B899-C5C8FA9CCF07}"/>
              </a:ext>
            </a:extLst>
          </p:cNvPr>
          <p:cNvGrpSpPr/>
          <p:nvPr/>
        </p:nvGrpSpPr>
        <p:grpSpPr>
          <a:xfrm>
            <a:off x="1207911" y="988950"/>
            <a:ext cx="1532838" cy="219954"/>
            <a:chOff x="1537621" y="893458"/>
            <a:chExt cx="1533056" cy="21998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5D7E437-9DD2-334D-B71C-C93D4542DA35}"/>
                </a:ext>
              </a:extLst>
            </p:cNvPr>
            <p:cNvSpPr/>
            <p:nvPr/>
          </p:nvSpPr>
          <p:spPr bwMode="auto">
            <a:xfrm>
              <a:off x="1537621" y="896333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fx:1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A299B5-D8C5-354F-B3C3-995231CAB49D}"/>
                </a:ext>
              </a:extLst>
            </p:cNvPr>
            <p:cNvSpPr/>
            <p:nvPr/>
          </p:nvSpPr>
          <p:spPr bwMode="auto">
            <a:xfrm>
              <a:off x="2322298" y="893458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d5ab1fa 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F3DE64FB-6FA4-8646-86CF-605EE0623C34}"/>
              </a:ext>
            </a:extLst>
          </p:cNvPr>
          <p:cNvSpPr/>
          <p:nvPr/>
        </p:nvSpPr>
        <p:spPr bwMode="auto">
          <a:xfrm>
            <a:off x="4071625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F10F05-D416-0846-A5CC-B5FAF6720DAD}"/>
              </a:ext>
            </a:extLst>
          </p:cNvPr>
          <p:cNvSpPr/>
          <p:nvPr/>
        </p:nvSpPr>
        <p:spPr bwMode="auto">
          <a:xfrm>
            <a:off x="5678079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web:sha@la</a:t>
            </a:r>
            <a:endParaRPr lang="en-US" sz="9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B9AA9DD-2356-483A-9194-8B614BAC7A2E}"/>
              </a:ext>
            </a:extLst>
          </p:cNvPr>
          <p:cNvSpPr/>
          <p:nvPr/>
        </p:nvSpPr>
        <p:spPr bwMode="auto">
          <a:xfrm>
            <a:off x="324680" y="988951"/>
            <a:ext cx="748273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(a)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176B19B-D072-4713-8D9B-FEDCA1EFC6A7}"/>
              </a:ext>
            </a:extLst>
          </p:cNvPr>
          <p:cNvCxnSpPr>
            <a:cxnSpLocks/>
            <a:stCxn id="82" idx="3"/>
            <a:endCxn id="85" idx="1"/>
          </p:cNvCxnSpPr>
          <p:nvPr/>
        </p:nvCxnSpPr>
        <p:spPr>
          <a:xfrm>
            <a:off x="5427649" y="1097054"/>
            <a:ext cx="250430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DE60888-F888-404B-B755-2A8EDBF19872}"/>
              </a:ext>
            </a:extLst>
          </p:cNvPr>
          <p:cNvCxnSpPr>
            <a:cxnSpLocks/>
            <a:stCxn id="86" idx="3"/>
            <a:endCxn id="178" idx="1"/>
          </p:cNvCxnSpPr>
          <p:nvPr/>
        </p:nvCxnSpPr>
        <p:spPr>
          <a:xfrm>
            <a:off x="7235002" y="1097490"/>
            <a:ext cx="156038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E38051D-C5A6-4B20-8E22-8D59811D1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075" y="995822"/>
            <a:ext cx="202462" cy="202462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705E4FDC-8090-4B0D-B4FA-6B1A52CCC1AA}"/>
              </a:ext>
            </a:extLst>
          </p:cNvPr>
          <p:cNvSpPr/>
          <p:nvPr/>
        </p:nvSpPr>
        <p:spPr bwMode="auto">
          <a:xfrm>
            <a:off x="9753888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0685C80B-27F0-4C8C-85BF-FE8EF0D23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075" y="995792"/>
            <a:ext cx="204430" cy="20443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A3674B-8C22-4786-BD5E-8DBDD8DBD5C6}"/>
              </a:ext>
            </a:extLst>
          </p:cNvPr>
          <p:cNvGrpSpPr/>
          <p:nvPr/>
        </p:nvGrpSpPr>
        <p:grpSpPr>
          <a:xfrm>
            <a:off x="8981719" y="96872"/>
            <a:ext cx="371667" cy="327721"/>
            <a:chOff x="178512" y="4864369"/>
            <a:chExt cx="371720" cy="327767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6AA23C47-256F-43E1-AC85-3320351E0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8512" y="4864369"/>
              <a:ext cx="313901" cy="313901"/>
            </a:xfrm>
            <a:prstGeom prst="rect">
              <a:avLst/>
            </a:prstGeom>
          </p:spPr>
        </p:pic>
        <p:pic>
          <p:nvPicPr>
            <p:cNvPr id="55" name="Graphic 54" descr="Magnifying glass">
              <a:extLst>
                <a:ext uri="{FF2B5EF4-FFF2-40B4-BE49-F238E27FC236}">
                  <a16:creationId xmlns:a16="http://schemas.microsoft.com/office/drawing/2014/main" id="{8BF50691-9848-4669-A044-1750E5894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54844" y="4996748"/>
              <a:ext cx="195388" cy="195388"/>
            </a:xfrm>
            <a:prstGeom prst="rect">
              <a:avLst/>
            </a:prstGeom>
          </p:spPr>
        </p:pic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E58146EC-FE52-458B-A198-1C771F7505F6}"/>
              </a:ext>
            </a:extLst>
          </p:cNvPr>
          <p:cNvSpPr txBox="1"/>
          <p:nvPr/>
        </p:nvSpPr>
        <p:spPr>
          <a:xfrm>
            <a:off x="8623650" y="474552"/>
            <a:ext cx="1093628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Functional</a:t>
            </a:r>
            <a:br>
              <a:rPr lang="en-US" sz="1050" b="1">
                <a:solidFill>
                  <a:srgbClr val="1A1A1A"/>
                </a:solidFill>
                <a:latin typeface="Segoe UI"/>
              </a:rPr>
            </a:br>
            <a:r>
              <a:rPr lang="en-US" sz="1050" b="1">
                <a:solidFill>
                  <a:srgbClr val="1A1A1A"/>
                </a:solidFill>
                <a:latin typeface="Segoe UI"/>
              </a:rPr>
              <a:t>Tests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23AD7A1-C113-4F5D-A77C-0C867249FA8B}"/>
              </a:ext>
            </a:extLst>
          </p:cNvPr>
          <p:cNvSpPr/>
          <p:nvPr/>
        </p:nvSpPr>
        <p:spPr bwMode="auto">
          <a:xfrm>
            <a:off x="8795384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9DE414D3-B2FB-4B77-B65F-671205F1B8DC}"/>
              </a:ext>
            </a:extLst>
          </p:cNvPr>
          <p:cNvCxnSpPr>
            <a:cxnSpLocks/>
            <a:stCxn id="178" idx="3"/>
            <a:endCxn id="102" idx="1"/>
          </p:cNvCxnSpPr>
          <p:nvPr/>
        </p:nvCxnSpPr>
        <p:spPr>
          <a:xfrm>
            <a:off x="9539722" y="1097490"/>
            <a:ext cx="21416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2" descr="https://ngeor.files.wordpress.com/2017/11/helm-small.png">
            <a:extLst>
              <a:ext uri="{FF2B5EF4-FFF2-40B4-BE49-F238E27FC236}">
                <a16:creationId xmlns:a16="http://schemas.microsoft.com/office/drawing/2014/main" id="{A5EFB185-32BF-844A-A3DC-A115D493B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888" y="9567"/>
            <a:ext cx="707060" cy="73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D6087315-9C3B-6B4D-8D3C-32A410680059}"/>
              </a:ext>
            </a:extLst>
          </p:cNvPr>
          <p:cNvSpPr/>
          <p:nvPr/>
        </p:nvSpPr>
        <p:spPr bwMode="auto">
          <a:xfrm>
            <a:off x="6490663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34F71F-DE67-694B-A9A6-0966B03F0326}"/>
              </a:ext>
            </a:extLst>
          </p:cNvPr>
          <p:cNvSpPr/>
          <p:nvPr/>
        </p:nvSpPr>
        <p:spPr bwMode="auto">
          <a:xfrm>
            <a:off x="4866369" y="988513"/>
            <a:ext cx="561280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aseline="3000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CF6CDAB-1279-46F9-BB62-50A151B0CEF8}"/>
              </a:ext>
            </a:extLst>
          </p:cNvPr>
          <p:cNvSpPr/>
          <p:nvPr/>
        </p:nvSpPr>
        <p:spPr bwMode="auto">
          <a:xfrm>
            <a:off x="4865840" y="988513"/>
            <a:ext cx="333909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endParaRPr lang="en-US" sz="1050" baseline="3000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B868E5-B8E8-B544-B526-1B40F464E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202" y="1006697"/>
            <a:ext cx="111981" cy="11198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1676AA3-D0B6-49AD-944A-FB438471971D}"/>
              </a:ext>
            </a:extLst>
          </p:cNvPr>
          <p:cNvGrpSpPr/>
          <p:nvPr/>
        </p:nvGrpSpPr>
        <p:grpSpPr>
          <a:xfrm>
            <a:off x="1123788" y="479231"/>
            <a:ext cx="7512743" cy="7060249"/>
            <a:chOff x="1123081" y="478812"/>
            <a:chExt cx="7513809" cy="6439136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254AD6-0840-BC43-AE08-7E23B4971693}"/>
                </a:ext>
              </a:extLst>
            </p:cNvPr>
            <p:cNvCxnSpPr>
              <a:cxnSpLocks/>
            </p:cNvCxnSpPr>
            <p:nvPr/>
          </p:nvCxnSpPr>
          <p:spPr>
            <a:xfrm>
              <a:off x="1123081" y="478812"/>
              <a:ext cx="0" cy="643913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3193F8ED-6C96-4BF8-AC2D-7EBA30FB6EAA}"/>
                </a:ext>
              </a:extLst>
            </p:cNvPr>
            <p:cNvCxnSpPr>
              <a:cxnSpLocks/>
            </p:cNvCxnSpPr>
            <p:nvPr/>
          </p:nvCxnSpPr>
          <p:spPr>
            <a:xfrm>
              <a:off x="2947659" y="478812"/>
              <a:ext cx="0" cy="643913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3690CBB-7DE7-42DE-9290-CA0B8FDF5A35}"/>
                </a:ext>
              </a:extLst>
            </p:cNvPr>
            <p:cNvCxnSpPr>
              <a:cxnSpLocks/>
            </p:cNvCxnSpPr>
            <p:nvPr/>
          </p:nvCxnSpPr>
          <p:spPr>
            <a:xfrm>
              <a:off x="5631806" y="478812"/>
              <a:ext cx="0" cy="643913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E0BA0AB-ABCC-46A6-9316-EC3153D2A0CA}"/>
                </a:ext>
              </a:extLst>
            </p:cNvPr>
            <p:cNvCxnSpPr>
              <a:cxnSpLocks/>
            </p:cNvCxnSpPr>
            <p:nvPr/>
          </p:nvCxnSpPr>
          <p:spPr>
            <a:xfrm>
              <a:off x="8636890" y="478812"/>
              <a:ext cx="0" cy="643913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CF2E36C1-7B21-4BBF-9BFB-8540597EC0A9}"/>
              </a:ext>
            </a:extLst>
          </p:cNvPr>
          <p:cNvSpPr txBox="1"/>
          <p:nvPr/>
        </p:nvSpPr>
        <p:spPr>
          <a:xfrm>
            <a:off x="3820544" y="714464"/>
            <a:ext cx="21756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Id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C14AB4B-999A-4CC3-ABBF-C6853F6A5EB1}"/>
              </a:ext>
            </a:extLst>
          </p:cNvPr>
          <p:cNvSpPr/>
          <p:nvPr/>
        </p:nvSpPr>
        <p:spPr bwMode="auto">
          <a:xfrm>
            <a:off x="3806786" y="988951"/>
            <a:ext cx="217565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83F2185-574B-417D-B4D5-394C9F393008}"/>
              </a:ext>
            </a:extLst>
          </p:cNvPr>
          <p:cNvSpPr txBox="1"/>
          <p:nvPr/>
        </p:nvSpPr>
        <p:spPr>
          <a:xfrm>
            <a:off x="3082830" y="1330583"/>
            <a:ext cx="352264" cy="123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800">
                <a:solidFill>
                  <a:srgbClr val="1A1A1A"/>
                </a:solidFill>
                <a:latin typeface="Segoe UI"/>
              </a:rPr>
              <a:t>Context</a:t>
            </a:r>
          </a:p>
        </p:txBody>
      </p:sp>
      <p:sp>
        <p:nvSpPr>
          <p:cNvPr id="203" name="Lightning Bolt 202">
            <a:extLst>
              <a:ext uri="{FF2B5EF4-FFF2-40B4-BE49-F238E27FC236}">
                <a16:creationId xmlns:a16="http://schemas.microsoft.com/office/drawing/2014/main" id="{37555673-64F6-4789-8F84-998E1C1AC4EB}"/>
              </a:ext>
            </a:extLst>
          </p:cNvPr>
          <p:cNvSpPr/>
          <p:nvPr/>
        </p:nvSpPr>
        <p:spPr>
          <a:xfrm>
            <a:off x="3112097" y="1261974"/>
            <a:ext cx="52022" cy="79116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232CE5C-B13F-8548-BA00-4F508AFA686A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2740749" y="1097490"/>
            <a:ext cx="28063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F8F9B52B-111C-4256-8478-5E43B2AB4AA3}"/>
              </a:ext>
            </a:extLst>
          </p:cNvPr>
          <p:cNvSpPr txBox="1"/>
          <p:nvPr/>
        </p:nvSpPr>
        <p:spPr>
          <a:xfrm>
            <a:off x="4805272" y="709244"/>
            <a:ext cx="837499" cy="161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3711F22B-FA61-4F88-97F7-9BF0B990C130}"/>
              </a:ext>
            </a:extLst>
          </p:cNvPr>
          <p:cNvSpPr/>
          <p:nvPr/>
        </p:nvSpPr>
        <p:spPr bwMode="auto">
          <a:xfrm>
            <a:off x="5678079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web:sha@ya</a:t>
            </a:r>
            <a:endParaRPr lang="en-US" sz="9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DC6F4C9-7DFD-4D66-9190-938BECE43F7C}"/>
              </a:ext>
            </a:extLst>
          </p:cNvPr>
          <p:cNvSpPr/>
          <p:nvPr/>
        </p:nvSpPr>
        <p:spPr bwMode="auto">
          <a:xfrm>
            <a:off x="324680" y="1358748"/>
            <a:ext cx="748273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271DE982-00F1-41C8-8FC0-15B1F0176BEF}"/>
              </a:ext>
            </a:extLst>
          </p:cNvPr>
          <p:cNvCxnSpPr>
            <a:cxnSpLocks/>
            <a:stCxn id="245" idx="3"/>
            <a:endCxn id="207" idx="1"/>
          </p:cNvCxnSpPr>
          <p:nvPr/>
        </p:nvCxnSpPr>
        <p:spPr>
          <a:xfrm>
            <a:off x="5427649" y="1466852"/>
            <a:ext cx="250430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36C3742B-FF2C-413E-A94F-5B2B9FF1DFED}"/>
              </a:ext>
            </a:extLst>
          </p:cNvPr>
          <p:cNvCxnSpPr>
            <a:cxnSpLocks/>
            <a:stCxn id="225" idx="3"/>
            <a:endCxn id="222" idx="1"/>
          </p:cNvCxnSpPr>
          <p:nvPr/>
        </p:nvCxnSpPr>
        <p:spPr>
          <a:xfrm>
            <a:off x="7235002" y="1467288"/>
            <a:ext cx="156038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D8F5739-6404-48F6-ABA7-FFBEE2D2BFE1}"/>
              </a:ext>
            </a:extLst>
          </p:cNvPr>
          <p:cNvSpPr/>
          <p:nvPr/>
        </p:nvSpPr>
        <p:spPr bwMode="auto">
          <a:xfrm>
            <a:off x="9753888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4D65F8FA-7A1B-4800-A23E-04D596776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038" y="1458374"/>
            <a:ext cx="204430" cy="204430"/>
          </a:xfrm>
          <a:prstGeom prst="rect">
            <a:avLst/>
          </a:prstGeom>
        </p:spPr>
      </p:pic>
      <p:sp>
        <p:nvSpPr>
          <p:cNvPr id="222" name="Rectangle 221">
            <a:extLst>
              <a:ext uri="{FF2B5EF4-FFF2-40B4-BE49-F238E27FC236}">
                <a16:creationId xmlns:a16="http://schemas.microsoft.com/office/drawing/2014/main" id="{9966BB39-F6E3-43F8-A339-356C8AC0A442}"/>
              </a:ext>
            </a:extLst>
          </p:cNvPr>
          <p:cNvSpPr/>
          <p:nvPr/>
        </p:nvSpPr>
        <p:spPr bwMode="auto">
          <a:xfrm>
            <a:off x="8795384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062ABA4-87AA-4E7E-97E1-00F6139F63F3}"/>
              </a:ext>
            </a:extLst>
          </p:cNvPr>
          <p:cNvCxnSpPr>
            <a:cxnSpLocks/>
            <a:stCxn id="222" idx="3"/>
            <a:endCxn id="219" idx="1"/>
          </p:cNvCxnSpPr>
          <p:nvPr/>
        </p:nvCxnSpPr>
        <p:spPr>
          <a:xfrm>
            <a:off x="9539722" y="1467288"/>
            <a:ext cx="21416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03760AC-BDB5-4BBE-B67A-7AFE742C24F6}"/>
              </a:ext>
            </a:extLst>
          </p:cNvPr>
          <p:cNvSpPr/>
          <p:nvPr/>
        </p:nvSpPr>
        <p:spPr bwMode="auto">
          <a:xfrm>
            <a:off x="4866369" y="1358312"/>
            <a:ext cx="561280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highlight>
                  <a:srgbClr val="FFFF00"/>
                </a:highlight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CBDC5A5B-EA72-4E5A-9FA9-993E4873E430}"/>
              </a:ext>
            </a:extLst>
          </p:cNvPr>
          <p:cNvCxnSpPr>
            <a:cxnSpLocks/>
            <a:stCxn id="210" idx="3"/>
          </p:cNvCxnSpPr>
          <p:nvPr/>
        </p:nvCxnSpPr>
        <p:spPr>
          <a:xfrm>
            <a:off x="1072953" y="1467288"/>
            <a:ext cx="194843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09AAA79-3FDA-429B-8ABC-B9E66E95CBE5}"/>
              </a:ext>
            </a:extLst>
          </p:cNvPr>
          <p:cNvSpPr/>
          <p:nvPr/>
        </p:nvSpPr>
        <p:spPr>
          <a:xfrm>
            <a:off x="6505150" y="1368275"/>
            <a:ext cx="432198" cy="19578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6908AB8-D101-4CB1-AB17-D2ACD3BD6A30}"/>
              </a:ext>
            </a:extLst>
          </p:cNvPr>
          <p:cNvSpPr/>
          <p:nvPr/>
        </p:nvSpPr>
        <p:spPr>
          <a:xfrm>
            <a:off x="6505150" y="1368427"/>
            <a:ext cx="432198" cy="19578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2F15D2D-90C0-46AF-B018-DE3CA90CB3B8}"/>
              </a:ext>
            </a:extLst>
          </p:cNvPr>
          <p:cNvSpPr/>
          <p:nvPr/>
        </p:nvSpPr>
        <p:spPr>
          <a:xfrm>
            <a:off x="6505150" y="1368427"/>
            <a:ext cx="432198" cy="195788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test:2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E904A13-FC5A-4F41-8D7D-6F2273B0F98E}"/>
              </a:ext>
            </a:extLst>
          </p:cNvPr>
          <p:cNvSpPr/>
          <p:nvPr/>
        </p:nvSpPr>
        <p:spPr bwMode="auto">
          <a:xfrm>
            <a:off x="6490663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web:2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0396012-27B4-466E-A6A6-6BDAD83DCACA}"/>
              </a:ext>
            </a:extLst>
          </p:cNvPr>
          <p:cNvSpPr/>
          <p:nvPr/>
        </p:nvSpPr>
        <p:spPr bwMode="auto">
          <a:xfrm>
            <a:off x="3146147" y="1435218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d5ab1fa 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02115315-11BB-4F6F-BDFF-938858C57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890" y="1438862"/>
            <a:ext cx="111981" cy="111981"/>
          </a:xfrm>
          <a:prstGeom prst="rect">
            <a:avLst/>
          </a:prstGeom>
        </p:spPr>
      </p:pic>
      <p:sp>
        <p:nvSpPr>
          <p:cNvPr id="346" name="Rectangle 345">
            <a:extLst>
              <a:ext uri="{FF2B5EF4-FFF2-40B4-BE49-F238E27FC236}">
                <a16:creationId xmlns:a16="http://schemas.microsoft.com/office/drawing/2014/main" id="{5C823052-99FB-4F4B-B52B-64BEA411B8F8}"/>
              </a:ext>
            </a:extLst>
          </p:cNvPr>
          <p:cNvSpPr/>
          <p:nvPr/>
        </p:nvSpPr>
        <p:spPr bwMode="auto">
          <a:xfrm>
            <a:off x="4862171" y="1357874"/>
            <a:ext cx="418074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73AB10F-0238-4D10-AED0-84D7313457C8}"/>
              </a:ext>
            </a:extLst>
          </p:cNvPr>
          <p:cNvSpPr/>
          <p:nvPr/>
        </p:nvSpPr>
        <p:spPr bwMode="auto">
          <a:xfrm>
            <a:off x="6854501" y="7322409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DD8F79BF-E9D1-492C-AFD8-52BF7A2BA7B3}"/>
              </a:ext>
            </a:extLst>
          </p:cNvPr>
          <p:cNvSpPr/>
          <p:nvPr/>
        </p:nvSpPr>
        <p:spPr bwMode="auto">
          <a:xfrm>
            <a:off x="323268" y="1728507"/>
            <a:ext cx="748273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fx:2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(d)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8B3416C2-8026-4FBF-BFAA-6277691A4FAF}"/>
              </a:ext>
            </a:extLst>
          </p:cNvPr>
          <p:cNvSpPr/>
          <p:nvPr/>
        </p:nvSpPr>
        <p:spPr bwMode="auto">
          <a:xfrm>
            <a:off x="3013092" y="988949"/>
            <a:ext cx="744338" cy="12241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i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Web-Build</a:t>
            </a: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18155DE2-E9CE-40C4-A3EB-4DC0229FF505}"/>
              </a:ext>
            </a:extLst>
          </p:cNvPr>
          <p:cNvSpPr/>
          <p:nvPr/>
        </p:nvSpPr>
        <p:spPr bwMode="auto">
          <a:xfrm>
            <a:off x="3141627" y="1433573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ef26q5c   </a:t>
            </a:r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2A61036E-E665-4119-9F87-E4925722F75F}"/>
              </a:ext>
            </a:extLst>
          </p:cNvPr>
          <p:cNvGrpSpPr/>
          <p:nvPr/>
        </p:nvGrpSpPr>
        <p:grpSpPr>
          <a:xfrm>
            <a:off x="1206498" y="1728507"/>
            <a:ext cx="1532838" cy="219954"/>
            <a:chOff x="1537621" y="893458"/>
            <a:chExt cx="1533056" cy="219986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ACFE8D20-7AC1-4C8D-A614-34B58E481278}"/>
                </a:ext>
              </a:extLst>
            </p:cNvPr>
            <p:cNvSpPr/>
            <p:nvPr/>
          </p:nvSpPr>
          <p:spPr bwMode="auto">
            <a:xfrm>
              <a:off x="1537621" y="896333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highlight>
                    <a:srgbClr val="FFFF00"/>
                  </a:highlight>
                  <a:latin typeface="Segoe UI"/>
                  <a:ea typeface="Segoe UI" pitchFamily="34" charset="0"/>
                  <a:cs typeface="Segoe UI" pitchFamily="34" charset="0"/>
                </a:rPr>
                <a:t>fx:2</a:t>
              </a: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C9DE7822-1C86-4D8C-BA87-4AD7F759A4E5}"/>
                </a:ext>
              </a:extLst>
            </p:cNvPr>
            <p:cNvSpPr/>
            <p:nvPr/>
          </p:nvSpPr>
          <p:spPr bwMode="auto">
            <a:xfrm>
              <a:off x="2322298" y="893458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ef26q5c  </a:t>
              </a:r>
            </a:p>
          </p:txBody>
        </p:sp>
      </p:grpSp>
      <p:sp>
        <p:nvSpPr>
          <p:cNvPr id="389" name="Rectangle 388">
            <a:extLst>
              <a:ext uri="{FF2B5EF4-FFF2-40B4-BE49-F238E27FC236}">
                <a16:creationId xmlns:a16="http://schemas.microsoft.com/office/drawing/2014/main" id="{071E3B96-8482-4246-B4A4-1F9DDB36B047}"/>
              </a:ext>
            </a:extLst>
          </p:cNvPr>
          <p:cNvSpPr/>
          <p:nvPr/>
        </p:nvSpPr>
        <p:spPr bwMode="auto">
          <a:xfrm>
            <a:off x="4070212" y="1728507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29D7B533-3F1B-43C8-8AF4-5652021342E9}"/>
              </a:ext>
            </a:extLst>
          </p:cNvPr>
          <p:cNvSpPr/>
          <p:nvPr/>
        </p:nvSpPr>
        <p:spPr bwMode="auto">
          <a:xfrm>
            <a:off x="5676667" y="1728507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web:sha@qe</a:t>
            </a:r>
            <a:endParaRPr lang="en-US" sz="9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F459F9CF-DBF6-4FD1-9D96-F29BC3C71B0E}"/>
              </a:ext>
            </a:extLst>
          </p:cNvPr>
          <p:cNvCxnSpPr>
            <a:cxnSpLocks/>
            <a:stCxn id="433" idx="3"/>
            <a:endCxn id="392" idx="1"/>
          </p:cNvCxnSpPr>
          <p:nvPr/>
        </p:nvCxnSpPr>
        <p:spPr>
          <a:xfrm>
            <a:off x="5426236" y="1836611"/>
            <a:ext cx="250430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Arrow Connector 417">
            <a:extLst>
              <a:ext uri="{FF2B5EF4-FFF2-40B4-BE49-F238E27FC236}">
                <a16:creationId xmlns:a16="http://schemas.microsoft.com/office/drawing/2014/main" id="{EB64B391-CFFB-4FC0-9A93-589ED309C8FC}"/>
              </a:ext>
            </a:extLst>
          </p:cNvPr>
          <p:cNvCxnSpPr>
            <a:cxnSpLocks/>
            <a:stCxn id="447" idx="3"/>
            <a:endCxn id="429" idx="1"/>
          </p:cNvCxnSpPr>
          <p:nvPr/>
        </p:nvCxnSpPr>
        <p:spPr>
          <a:xfrm>
            <a:off x="7233588" y="1837047"/>
            <a:ext cx="156038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7CDE51EE-19CB-4FA2-82F1-FE559B6B9E84}"/>
              </a:ext>
            </a:extLst>
          </p:cNvPr>
          <p:cNvGrpSpPr/>
          <p:nvPr/>
        </p:nvGrpSpPr>
        <p:grpSpPr>
          <a:xfrm>
            <a:off x="7738267" y="2062310"/>
            <a:ext cx="518169" cy="149260"/>
            <a:chOff x="4915038" y="3602196"/>
            <a:chExt cx="920461" cy="265141"/>
          </a:xfrm>
        </p:grpSpPr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004A45D7-79D1-4E4B-99DC-3E00EC49FE64}"/>
                </a:ext>
              </a:extLst>
            </p:cNvPr>
            <p:cNvSpPr/>
            <p:nvPr/>
          </p:nvSpPr>
          <p:spPr>
            <a:xfrm rot="18986968">
              <a:off x="4915038" y="366220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866D7DCF-1A7D-481D-A49F-C66BCFF58EBD}"/>
                </a:ext>
              </a:extLst>
            </p:cNvPr>
            <p:cNvSpPr/>
            <p:nvPr/>
          </p:nvSpPr>
          <p:spPr>
            <a:xfrm rot="2860317">
              <a:off x="5638726" y="367056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pic>
        <p:nvPicPr>
          <p:cNvPr id="424" name="Picture 423">
            <a:extLst>
              <a:ext uri="{FF2B5EF4-FFF2-40B4-BE49-F238E27FC236}">
                <a16:creationId xmlns:a16="http://schemas.microsoft.com/office/drawing/2014/main" id="{30D1D972-DC19-4796-A7FE-ED636F00A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662" y="1735380"/>
            <a:ext cx="202462" cy="202462"/>
          </a:xfrm>
          <a:prstGeom prst="rect">
            <a:avLst/>
          </a:prstGeom>
        </p:spPr>
      </p:pic>
      <p:sp>
        <p:nvSpPr>
          <p:cNvPr id="426" name="Rectangle 425">
            <a:extLst>
              <a:ext uri="{FF2B5EF4-FFF2-40B4-BE49-F238E27FC236}">
                <a16:creationId xmlns:a16="http://schemas.microsoft.com/office/drawing/2014/main" id="{28BFC110-9C28-4A1A-8086-9C9337F94616}"/>
              </a:ext>
            </a:extLst>
          </p:cNvPr>
          <p:cNvSpPr/>
          <p:nvPr/>
        </p:nvSpPr>
        <p:spPr bwMode="auto">
          <a:xfrm>
            <a:off x="9752475" y="1728507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428" name="Picture 427">
            <a:extLst>
              <a:ext uri="{FF2B5EF4-FFF2-40B4-BE49-F238E27FC236}">
                <a16:creationId xmlns:a16="http://schemas.microsoft.com/office/drawing/2014/main" id="{93F8D4C2-125C-4263-8F42-50754790B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663" y="1735350"/>
            <a:ext cx="204430" cy="204430"/>
          </a:xfrm>
          <a:prstGeom prst="rect">
            <a:avLst/>
          </a:prstGeom>
        </p:spPr>
      </p:pic>
      <p:sp>
        <p:nvSpPr>
          <p:cNvPr id="429" name="Rectangle 428">
            <a:extLst>
              <a:ext uri="{FF2B5EF4-FFF2-40B4-BE49-F238E27FC236}">
                <a16:creationId xmlns:a16="http://schemas.microsoft.com/office/drawing/2014/main" id="{04241F15-23B8-4696-91D6-F07F8C7EACAD}"/>
              </a:ext>
            </a:extLst>
          </p:cNvPr>
          <p:cNvSpPr/>
          <p:nvPr/>
        </p:nvSpPr>
        <p:spPr bwMode="auto">
          <a:xfrm>
            <a:off x="8793971" y="1728507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430" name="Straight Arrow Connector 429">
            <a:extLst>
              <a:ext uri="{FF2B5EF4-FFF2-40B4-BE49-F238E27FC236}">
                <a16:creationId xmlns:a16="http://schemas.microsoft.com/office/drawing/2014/main" id="{CCF3C448-EC9F-4D95-A466-5B7083259FCB}"/>
              </a:ext>
            </a:extLst>
          </p:cNvPr>
          <p:cNvCxnSpPr>
            <a:cxnSpLocks/>
            <a:stCxn id="429" idx="3"/>
            <a:endCxn id="512" idx="1"/>
          </p:cNvCxnSpPr>
          <p:nvPr/>
        </p:nvCxnSpPr>
        <p:spPr>
          <a:xfrm>
            <a:off x="9538310" y="1837047"/>
            <a:ext cx="1689866" cy="46334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Arrow Connector 430">
            <a:extLst>
              <a:ext uri="{FF2B5EF4-FFF2-40B4-BE49-F238E27FC236}">
                <a16:creationId xmlns:a16="http://schemas.microsoft.com/office/drawing/2014/main" id="{260EE3B7-B394-4AC6-BB32-965B52378F22}"/>
              </a:ext>
            </a:extLst>
          </p:cNvPr>
          <p:cNvCxnSpPr>
            <a:cxnSpLocks/>
            <a:stCxn id="429" idx="3"/>
            <a:endCxn id="426" idx="1"/>
          </p:cNvCxnSpPr>
          <p:nvPr/>
        </p:nvCxnSpPr>
        <p:spPr>
          <a:xfrm>
            <a:off x="9538309" y="1837047"/>
            <a:ext cx="21416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Arrow Connector 191">
            <a:extLst>
              <a:ext uri="{FF2B5EF4-FFF2-40B4-BE49-F238E27FC236}">
                <a16:creationId xmlns:a16="http://schemas.microsoft.com/office/drawing/2014/main" id="{C83C37C5-AAED-44FA-849C-0631E23E3F13}"/>
              </a:ext>
            </a:extLst>
          </p:cNvPr>
          <p:cNvCxnSpPr>
            <a:cxnSpLocks/>
            <a:stCxn id="426" idx="3"/>
            <a:endCxn id="514" idx="1"/>
          </p:cNvCxnSpPr>
          <p:nvPr/>
        </p:nvCxnSpPr>
        <p:spPr>
          <a:xfrm>
            <a:off x="10496813" y="1837047"/>
            <a:ext cx="731765" cy="162463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4" name="Picture 433">
            <a:extLst>
              <a:ext uri="{FF2B5EF4-FFF2-40B4-BE49-F238E27FC236}">
                <a16:creationId xmlns:a16="http://schemas.microsoft.com/office/drawing/2014/main" id="{739271E6-30D7-4D45-B9A1-55351F673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789" y="1746254"/>
            <a:ext cx="111981" cy="111981"/>
          </a:xfrm>
          <a:prstGeom prst="rect">
            <a:avLst/>
          </a:prstGeom>
        </p:spPr>
      </p:pic>
      <p:sp>
        <p:nvSpPr>
          <p:cNvPr id="435" name="Rectangle 434">
            <a:extLst>
              <a:ext uri="{FF2B5EF4-FFF2-40B4-BE49-F238E27FC236}">
                <a16:creationId xmlns:a16="http://schemas.microsoft.com/office/drawing/2014/main" id="{F76336D0-C230-4768-9D75-40F6BC18D74C}"/>
              </a:ext>
            </a:extLst>
          </p:cNvPr>
          <p:cNvSpPr/>
          <p:nvPr/>
        </p:nvSpPr>
        <p:spPr>
          <a:xfrm>
            <a:off x="309348" y="2382931"/>
            <a:ext cx="3379587" cy="84575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defTabSz="914225"/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 jenga.azurecr.io/</a:t>
            </a:r>
            <a:r>
              <a:rPr lang="en-US" sz="1200" err="1">
                <a:solidFill>
                  <a:srgbClr val="D4D4D4"/>
                </a:solidFill>
                <a:latin typeface="Consolas" panose="020B0609020204030204" pitchFamily="49" charset="0"/>
              </a:rPr>
              <a:t>baseimages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sz="1200">
                <a:solidFill>
                  <a:srgbClr val="1A1A1A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fx:2</a:t>
            </a:r>
          </a:p>
          <a:p>
            <a:pPr defTabSz="914225"/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COPY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 . /output</a:t>
            </a:r>
          </a:p>
          <a:p>
            <a:pPr defTabSz="914225"/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EXPOSE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 80</a:t>
            </a:r>
          </a:p>
          <a:p>
            <a:pPr defTabSz="914225"/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ENTRYPOINT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sz="12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err="1">
                <a:solidFill>
                  <a:srgbClr val="CE9178"/>
                </a:solidFill>
                <a:latin typeface="Consolas" panose="020B0609020204030204" pitchFamily="49" charset="0"/>
              </a:rPr>
              <a:t>entryPoint</a:t>
            </a:r>
            <a:r>
              <a:rPr lang="en-US" sz="12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436" name="Speech Bubble: Rectangle with Corners Rounded 435">
            <a:extLst>
              <a:ext uri="{FF2B5EF4-FFF2-40B4-BE49-F238E27FC236}">
                <a16:creationId xmlns:a16="http://schemas.microsoft.com/office/drawing/2014/main" id="{5B33DB06-7C2F-4380-82C1-12408D09892E}"/>
              </a:ext>
            </a:extLst>
          </p:cNvPr>
          <p:cNvSpPr/>
          <p:nvPr/>
        </p:nvSpPr>
        <p:spPr>
          <a:xfrm>
            <a:off x="895674" y="3370148"/>
            <a:ext cx="5032826" cy="637086"/>
          </a:xfrm>
          <a:prstGeom prst="wedgeRoundRectCallout">
            <a:avLst>
              <a:gd name="adj1" fmla="val 31341"/>
              <a:gd name="adj2" fmla="val -2742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>
                <a:solidFill>
                  <a:srgbClr val="FFFFFF"/>
                </a:solidFill>
                <a:latin typeface="Segoe UI"/>
              </a:rPr>
              <a:t>If docker build succeeds (including any unit tests),</a:t>
            </a:r>
          </a:p>
          <a:p>
            <a:pPr algn="ctr" defTabSz="914225"/>
            <a:r>
              <a:rPr lang="en-US" sz="1600">
                <a:solidFill>
                  <a:srgbClr val="FFFFFF"/>
                </a:solidFill>
                <a:latin typeface="Segoe UI"/>
              </a:rPr>
              <a:t>Save the context &amp; base image dependencies</a:t>
            </a: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E6A62630-63AD-4BB6-87A1-BAF94EC99C97}"/>
              </a:ext>
            </a:extLst>
          </p:cNvPr>
          <p:cNvSpPr/>
          <p:nvPr/>
        </p:nvSpPr>
        <p:spPr bwMode="auto">
          <a:xfrm>
            <a:off x="3805373" y="1728507"/>
            <a:ext cx="217565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3</a:t>
            </a:r>
          </a:p>
        </p:txBody>
      </p:sp>
      <p:cxnSp>
        <p:nvCxnSpPr>
          <p:cNvPr id="441" name="Straight Arrow Connector 440">
            <a:extLst>
              <a:ext uri="{FF2B5EF4-FFF2-40B4-BE49-F238E27FC236}">
                <a16:creationId xmlns:a16="http://schemas.microsoft.com/office/drawing/2014/main" id="{2205E68A-89E2-4FA2-974B-AB46462C04E9}"/>
              </a:ext>
            </a:extLst>
          </p:cNvPr>
          <p:cNvCxnSpPr>
            <a:cxnSpLocks/>
            <a:stCxn id="381" idx="3"/>
          </p:cNvCxnSpPr>
          <p:nvPr/>
        </p:nvCxnSpPr>
        <p:spPr>
          <a:xfrm>
            <a:off x="2739336" y="1837047"/>
            <a:ext cx="28063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Rectangle 441">
            <a:extLst>
              <a:ext uri="{FF2B5EF4-FFF2-40B4-BE49-F238E27FC236}">
                <a16:creationId xmlns:a16="http://schemas.microsoft.com/office/drawing/2014/main" id="{6BA0901C-4C4F-43D4-98A4-F65BD099C4E4}"/>
              </a:ext>
            </a:extLst>
          </p:cNvPr>
          <p:cNvSpPr/>
          <p:nvPr/>
        </p:nvSpPr>
        <p:spPr bwMode="auto">
          <a:xfrm>
            <a:off x="3143040" y="1910421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07039FBD-77FD-460F-B14F-E81B786A624B}"/>
              </a:ext>
            </a:extLst>
          </p:cNvPr>
          <p:cNvSpPr txBox="1"/>
          <p:nvPr/>
        </p:nvSpPr>
        <p:spPr>
          <a:xfrm>
            <a:off x="3081680" y="1808494"/>
            <a:ext cx="61735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700" dirty="0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4E29CA7A-FCE9-40BB-B2B5-DBA4327106EB}"/>
              </a:ext>
            </a:extLst>
          </p:cNvPr>
          <p:cNvSpPr/>
          <p:nvPr/>
        </p:nvSpPr>
        <p:spPr bwMode="auto">
          <a:xfrm>
            <a:off x="4864427" y="1728071"/>
            <a:ext cx="42836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fx:2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(d)</a:t>
            </a:r>
          </a:p>
        </p:txBody>
      </p: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D7D70ADE-C0AC-426F-A716-0A62FA156D2F}"/>
              </a:ext>
            </a:extLst>
          </p:cNvPr>
          <p:cNvGrpSpPr/>
          <p:nvPr/>
        </p:nvGrpSpPr>
        <p:grpSpPr>
          <a:xfrm>
            <a:off x="11004345" y="2057500"/>
            <a:ext cx="1087808" cy="641435"/>
            <a:chOff x="2361586" y="6252336"/>
            <a:chExt cx="1087962" cy="641526"/>
          </a:xfrm>
        </p:grpSpPr>
        <p:pic>
          <p:nvPicPr>
            <p:cNvPr id="512" name="Picture 511">
              <a:extLst>
                <a:ext uri="{FF2B5EF4-FFF2-40B4-BE49-F238E27FC236}">
                  <a16:creationId xmlns:a16="http://schemas.microsoft.com/office/drawing/2014/main" id="{6AA7277C-569D-423E-8C2B-0BA5FE40C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CC82F766-F8A6-4943-BC77-67D565AD72E5}"/>
                </a:ext>
              </a:extLst>
            </p:cNvPr>
            <p:cNvSpPr txBox="1"/>
            <p:nvPr/>
          </p:nvSpPr>
          <p:spPr>
            <a:xfrm>
              <a:off x="2361586" y="6641759"/>
              <a:ext cx="1087962" cy="25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>
                  <a:solidFill>
                    <a:srgbClr val="1A1A1A"/>
                  </a:solidFill>
                  <a:latin typeface="Segoe UI"/>
                </a:rPr>
                <a:t>Integration Env</a:t>
              </a:r>
            </a:p>
          </p:txBody>
        </p:sp>
      </p:grpSp>
      <p:pic>
        <p:nvPicPr>
          <p:cNvPr id="514" name="Picture 513">
            <a:extLst>
              <a:ext uri="{FF2B5EF4-FFF2-40B4-BE49-F238E27FC236}">
                <a16:creationId xmlns:a16="http://schemas.microsoft.com/office/drawing/2014/main" id="{660A6C1E-6551-4B0B-81A1-981EB2E050C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28579" y="3218792"/>
            <a:ext cx="637674" cy="485769"/>
          </a:xfrm>
          <a:prstGeom prst="rect">
            <a:avLst/>
          </a:prstGeom>
        </p:spPr>
      </p:pic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18B6A0BF-E189-4B24-92A8-56D7D63FECE1}"/>
              </a:ext>
            </a:extLst>
          </p:cNvPr>
          <p:cNvCxnSpPr>
            <a:cxnSpLocks/>
          </p:cNvCxnSpPr>
          <p:nvPr/>
        </p:nvCxnSpPr>
        <p:spPr>
          <a:xfrm>
            <a:off x="10807283" y="2700752"/>
            <a:ext cx="138683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6" name="Straight Connector 515">
            <a:extLst>
              <a:ext uri="{FF2B5EF4-FFF2-40B4-BE49-F238E27FC236}">
                <a16:creationId xmlns:a16="http://schemas.microsoft.com/office/drawing/2014/main" id="{8743699F-B4CF-46B4-A74F-AA0328EC1CF7}"/>
              </a:ext>
            </a:extLst>
          </p:cNvPr>
          <p:cNvCxnSpPr>
            <a:cxnSpLocks/>
          </p:cNvCxnSpPr>
          <p:nvPr/>
        </p:nvCxnSpPr>
        <p:spPr>
          <a:xfrm>
            <a:off x="10804298" y="3859749"/>
            <a:ext cx="138683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7" name="TextBox 516">
            <a:extLst>
              <a:ext uri="{FF2B5EF4-FFF2-40B4-BE49-F238E27FC236}">
                <a16:creationId xmlns:a16="http://schemas.microsoft.com/office/drawing/2014/main" id="{744A9765-C7FD-40D0-8BED-CCB5D16F6B3E}"/>
              </a:ext>
            </a:extLst>
          </p:cNvPr>
          <p:cNvSpPr txBox="1"/>
          <p:nvPr/>
        </p:nvSpPr>
        <p:spPr>
          <a:xfrm>
            <a:off x="11001742" y="3608160"/>
            <a:ext cx="1087808" cy="257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25"/>
            <a:r>
              <a:rPr lang="en-US" sz="1050">
                <a:solidFill>
                  <a:srgbClr val="1A1A1A"/>
                </a:solidFill>
                <a:latin typeface="Segoe UI"/>
              </a:rPr>
              <a:t>Staging Env</a:t>
            </a:r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1FEE772A-0181-4333-85E3-8C7EB4C491D2}"/>
              </a:ext>
            </a:extLst>
          </p:cNvPr>
          <p:cNvGrpSpPr/>
          <p:nvPr/>
        </p:nvGrpSpPr>
        <p:grpSpPr>
          <a:xfrm>
            <a:off x="11180332" y="2983228"/>
            <a:ext cx="720935" cy="444154"/>
            <a:chOff x="3240661" y="1005909"/>
            <a:chExt cx="540854" cy="333210"/>
          </a:xfrm>
        </p:grpSpPr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940369D6-4352-42E8-B107-690E3F289010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E40713B4-77D7-4E9F-A755-1EC88E0C23E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60ACB096-97F4-45DB-88B0-83810F72EF8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36692398-1660-41AA-B473-C35DAB3D67DD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51330E3B-C45A-42AB-BC40-D6084E0C092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15C6B33D-E9BF-47D5-A7A9-FC043F6E34C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7A24F458-3F43-4AC2-B95F-968389CC9CA1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C76DC1DD-299D-4ACD-BF01-584F892687CB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B746C8CE-BC66-48ED-A6CB-D61FDD46BBE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EE363EE6-CE6D-48F4-9C37-996471E78E89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5089049B-7E89-423B-861B-139DC25EBE40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257CBF82-30F1-4490-8C34-14F3952B4C46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65A58F99-71C0-4FAB-92D5-70412AA2D6B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5B416033-68A6-4AA9-BADC-3655647B266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6716D9B-4C14-4CE8-A1F2-980124F1122C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6E2820A5-34F7-480E-AD33-E0F91A004A3D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30F79B13-4191-493D-BF9C-3C6F6BE18F81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web:2</a:t>
              </a:r>
            </a:p>
          </p:txBody>
        </p: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22EA3E51-A545-49F8-BFF8-DA8CCC57832D}"/>
              </a:ext>
            </a:extLst>
          </p:cNvPr>
          <p:cNvGrpSpPr/>
          <p:nvPr/>
        </p:nvGrpSpPr>
        <p:grpSpPr>
          <a:xfrm>
            <a:off x="11178658" y="2986583"/>
            <a:ext cx="720935" cy="444155"/>
            <a:chOff x="3240661" y="1005909"/>
            <a:chExt cx="540854" cy="333211"/>
          </a:xfrm>
        </p:grpSpPr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3F911704-3A05-46C0-8895-BC5B10791E5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1"/>
              <a:chOff x="1926169" y="1632181"/>
              <a:chExt cx="540854" cy="333211"/>
            </a:xfrm>
          </p:grpSpPr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F96BEB1A-EDFF-48FB-B8E8-A510BE08C0BE}"/>
                  </a:ext>
                </a:extLst>
              </p:cNvPr>
              <p:cNvSpPr/>
              <p:nvPr/>
            </p:nvSpPr>
            <p:spPr>
              <a:xfrm flipV="1">
                <a:off x="2419355" y="1919673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52" name="Rectangle 451">
                <a:extLst>
                  <a:ext uri="{FF2B5EF4-FFF2-40B4-BE49-F238E27FC236}">
                    <a16:creationId xmlns:a16="http://schemas.microsoft.com/office/drawing/2014/main" id="{EF5CDDDE-089A-4617-AAF9-D8EBAF47180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CE4D693B-E02C-4E9F-9270-D0170673A247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46F70D1F-14E3-4BBA-995A-EDFE80E6083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2FF7CA86-70F8-40A8-8A02-49BD10C03509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F071858D-DABE-4A78-84A4-A3B2448C087D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EC027D4A-FB47-41F0-9A21-BB747147421A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C912F5E1-D611-4DE1-A48C-D246047C1D41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7F53F359-13C4-4E52-AEBA-C3A8637022F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3" name="Straight Connector 462">
                  <a:extLst>
                    <a:ext uri="{FF2B5EF4-FFF2-40B4-BE49-F238E27FC236}">
                      <a16:creationId xmlns:a16="http://schemas.microsoft.com/office/drawing/2014/main" id="{4E033B3F-C23E-4D28-9F47-87FC8C59732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C1038ECE-A9B2-4337-B44B-EFBA1B64BC5E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5" name="Straight Connector 464">
                  <a:extLst>
                    <a:ext uri="{FF2B5EF4-FFF2-40B4-BE49-F238E27FC236}">
                      <a16:creationId xmlns:a16="http://schemas.microsoft.com/office/drawing/2014/main" id="{B2739314-25AE-46E9-8EDA-4E7446C9C942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3C1ED2D2-AD59-42B8-ACD7-365A4D5CFC4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BAD5B1B2-AA72-44AC-9BE3-3B659DFAE235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11477122-410A-4017-B641-240928F16E5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AD19EDD8-9FBB-4459-97AD-732E647AB59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 dirty="0">
                  <a:solidFill>
                    <a:srgbClr val="FFFFFF"/>
                  </a:solidFill>
                  <a:latin typeface="Calibri"/>
                </a:rPr>
                <a:t>web:3</a:t>
              </a:r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59A90BFC-E89F-42B1-9292-5575551C237D}"/>
              </a:ext>
            </a:extLst>
          </p:cNvPr>
          <p:cNvGrpSpPr/>
          <p:nvPr/>
        </p:nvGrpSpPr>
        <p:grpSpPr>
          <a:xfrm>
            <a:off x="11178941" y="1820714"/>
            <a:ext cx="720935" cy="444154"/>
            <a:chOff x="3240661" y="1005909"/>
            <a:chExt cx="540854" cy="333210"/>
          </a:xfrm>
        </p:grpSpPr>
        <p:grpSp>
          <p:nvGrpSpPr>
            <p:cNvPr id="467" name="Group 466">
              <a:extLst>
                <a:ext uri="{FF2B5EF4-FFF2-40B4-BE49-F238E27FC236}">
                  <a16:creationId xmlns:a16="http://schemas.microsoft.com/office/drawing/2014/main" id="{BCE74F36-3724-4BCF-83FE-9C21AFACAA3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DF398C8E-3442-4706-82E9-6C5540A9A24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3896B46-AE2B-411C-97EA-82ECD23CADCF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63EB481E-0BD2-407E-B272-56CBE48706E4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755B401B-6612-4D62-9859-ABF0FF1AC016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77302AA3-A22E-4932-8043-B38BBDA45723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2A6FBC3B-8C48-4C4F-9AD5-80224EC784A4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63F6D49B-ABC6-49BF-96B5-EB1423437F6C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620B78BA-FDBA-4408-937D-477D262BC8AB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2006ABFD-A8FA-41F4-A556-9D2B02DAD6FD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2D8C43C6-9CC9-4500-BCDB-CBE7A564CBD5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E67D3C5C-46BC-4A3F-9796-1E156D5217C8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3" name="Straight Connector 482">
                  <a:extLst>
                    <a:ext uri="{FF2B5EF4-FFF2-40B4-BE49-F238E27FC236}">
                      <a16:creationId xmlns:a16="http://schemas.microsoft.com/office/drawing/2014/main" id="{50FC57E3-0DD3-4A85-BAD0-2F1B9DF61556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CE8DA58A-5FFB-4732-AF0B-501F49B27380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2DA67331-FB55-4F40-9422-3BB2CF9A4B6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CB8276D1-9087-4049-93E1-B97C68DA07E6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8A4597CE-3FEC-4CD4-9AE9-A75086BAA591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 dirty="0">
                  <a:solidFill>
                    <a:srgbClr val="FFFFFF"/>
                  </a:solidFill>
                  <a:latin typeface="Calibri"/>
                </a:rPr>
                <a:t>web:3</a:t>
              </a:r>
            </a:p>
          </p:txBody>
        </p:sp>
      </p:grpSp>
      <p:sp>
        <p:nvSpPr>
          <p:cNvPr id="444" name="Rectangle 443">
            <a:extLst>
              <a:ext uri="{FF2B5EF4-FFF2-40B4-BE49-F238E27FC236}">
                <a16:creationId xmlns:a16="http://schemas.microsoft.com/office/drawing/2014/main" id="{2DD24406-7DFB-4C8D-B528-0E866438F9BB}"/>
              </a:ext>
            </a:extLst>
          </p:cNvPr>
          <p:cNvSpPr/>
          <p:nvPr/>
        </p:nvSpPr>
        <p:spPr>
          <a:xfrm>
            <a:off x="6503738" y="1738033"/>
            <a:ext cx="432198" cy="19578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 dirty="0">
                <a:solidFill>
                  <a:srgbClr val="FFFFFF"/>
                </a:solidFill>
                <a:latin typeface="Calibri"/>
              </a:rPr>
              <a:t>web:3</a:t>
            </a:r>
            <a:endParaRPr lang="en-US" sz="49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5" name="Rectangle 444">
            <a:extLst>
              <a:ext uri="{FF2B5EF4-FFF2-40B4-BE49-F238E27FC236}">
                <a16:creationId xmlns:a16="http://schemas.microsoft.com/office/drawing/2014/main" id="{370143EF-964C-4B9D-82B0-C3500C657479}"/>
              </a:ext>
            </a:extLst>
          </p:cNvPr>
          <p:cNvSpPr/>
          <p:nvPr/>
        </p:nvSpPr>
        <p:spPr>
          <a:xfrm>
            <a:off x="6503738" y="1738185"/>
            <a:ext cx="432198" cy="19578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 dirty="0">
                <a:solidFill>
                  <a:srgbClr val="FFFFFF"/>
                </a:solidFill>
                <a:latin typeface="Calibri"/>
              </a:rPr>
              <a:t>web:3</a:t>
            </a:r>
            <a:endParaRPr lang="en-US" sz="49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BFDF4BBE-DAD0-4D7E-94EC-7DCF5C2AA660}"/>
              </a:ext>
            </a:extLst>
          </p:cNvPr>
          <p:cNvSpPr/>
          <p:nvPr/>
        </p:nvSpPr>
        <p:spPr>
          <a:xfrm>
            <a:off x="6503738" y="1738185"/>
            <a:ext cx="432198" cy="195788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test:4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E4B9E2E2-58B8-461F-AA64-9688FCB9C681}"/>
              </a:ext>
            </a:extLst>
          </p:cNvPr>
          <p:cNvSpPr/>
          <p:nvPr/>
        </p:nvSpPr>
        <p:spPr bwMode="auto">
          <a:xfrm>
            <a:off x="6489251" y="1728507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web:3</a:t>
            </a:r>
          </a:p>
        </p:txBody>
      </p: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E1CB6900-8378-491A-AB5E-9B299953AB3E}"/>
              </a:ext>
            </a:extLst>
          </p:cNvPr>
          <p:cNvGrpSpPr/>
          <p:nvPr/>
        </p:nvGrpSpPr>
        <p:grpSpPr>
          <a:xfrm>
            <a:off x="11177077" y="1416627"/>
            <a:ext cx="720935" cy="444154"/>
            <a:chOff x="3240661" y="1005909"/>
            <a:chExt cx="540854" cy="333210"/>
          </a:xfrm>
        </p:grpSpPr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B822AB7D-6185-44E9-B70A-4FC3E19E5F2F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id="{69B8C062-406B-444E-998B-624B1CEB694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1EAC275E-6BE1-424D-88DF-237B805037BC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89" name="Group 488">
                <a:extLst>
                  <a:ext uri="{FF2B5EF4-FFF2-40B4-BE49-F238E27FC236}">
                    <a16:creationId xmlns:a16="http://schemas.microsoft.com/office/drawing/2014/main" id="{ECB18FEE-0ACD-4646-B0A2-B381A5E6F334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93" name="Straight Connector 492">
                  <a:extLst>
                    <a:ext uri="{FF2B5EF4-FFF2-40B4-BE49-F238E27FC236}">
                      <a16:creationId xmlns:a16="http://schemas.microsoft.com/office/drawing/2014/main" id="{7315BC25-724C-4A62-9F78-CB739CFAEB68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4" name="Straight Connector 493">
                  <a:extLst>
                    <a:ext uri="{FF2B5EF4-FFF2-40B4-BE49-F238E27FC236}">
                      <a16:creationId xmlns:a16="http://schemas.microsoft.com/office/drawing/2014/main" id="{D93F8581-44E5-491B-ACDE-ED7118F4BFE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5" name="Straight Connector 494">
                  <a:extLst>
                    <a:ext uri="{FF2B5EF4-FFF2-40B4-BE49-F238E27FC236}">
                      <a16:creationId xmlns:a16="http://schemas.microsoft.com/office/drawing/2014/main" id="{07E54E26-C964-4442-A460-18AE27D6C939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6" name="Straight Connector 495">
                  <a:extLst>
                    <a:ext uri="{FF2B5EF4-FFF2-40B4-BE49-F238E27FC236}">
                      <a16:creationId xmlns:a16="http://schemas.microsoft.com/office/drawing/2014/main" id="{22242E66-2E12-4CAB-99C9-9AF1441DFC8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0CAE27C9-3464-40D5-A43F-CEA4E80EFD8C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300CE047-A348-416C-9AEF-29E56B0BE11E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35EEB184-8FEE-42E8-9383-F7A3C53412FE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31F971BA-490B-4F6E-A420-40268AFA2735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417BF437-4144-4021-89D6-893F4077EC24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75F70E46-5BAE-4D2B-BC9B-800C36AA3612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426F18E9-D7A9-4747-8A92-9E44A7DB5A31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CF2B1510-F03A-4BE2-8457-87C82EA084CB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170A8BC2-1415-4BE6-A435-7B2FBB5C05D9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 dirty="0">
                  <a:solidFill>
                    <a:srgbClr val="FFFFFF"/>
                  </a:solidFill>
                  <a:latin typeface="Calibri"/>
                </a:rPr>
                <a:t>test:3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726865A-B655-42A8-93E3-AEA5398C8F00}"/>
              </a:ext>
            </a:extLst>
          </p:cNvPr>
          <p:cNvSpPr txBox="1"/>
          <p:nvPr/>
        </p:nvSpPr>
        <p:spPr>
          <a:xfrm>
            <a:off x="237068" y="4760620"/>
            <a:ext cx="11717865" cy="233884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5399" dirty="0">
                <a:ln w="0"/>
                <a:solidFill>
                  <a:srgbClr val="1A1A1A"/>
                </a:solidFill>
                <a:effectLst>
                  <a:outerShdw blurRad="38100" dist="19050" dir="2700000" algn="tl" rotWithShape="0">
                    <a:srgbClr val="1A1A1A">
                      <a:alpha val="40000"/>
                    </a:srgbClr>
                  </a:outerShdw>
                </a:effectLst>
                <a:latin typeface="Segoe UI"/>
              </a:rPr>
              <a:t>Container OS &amp; Framework Patching</a:t>
            </a:r>
          </a:p>
          <a:p>
            <a:pPr algn="ctr" defTabSz="914225"/>
            <a:r>
              <a:rPr lang="en-US" sz="4400" dirty="0">
                <a:ln w="0"/>
                <a:solidFill>
                  <a:srgbClr val="1A1A1A"/>
                </a:solidFill>
                <a:effectLst>
                  <a:outerShdw blurRad="38100" dist="19050" dir="2700000" algn="tl" rotWithShape="0">
                    <a:srgbClr val="1A1A1A">
                      <a:alpha val="40000"/>
                    </a:srgbClr>
                  </a:outerShdw>
                </a:effectLst>
                <a:latin typeface="Segoe UI"/>
              </a:rPr>
              <a:t>With ACR Tasks</a:t>
            </a:r>
          </a:p>
          <a:p>
            <a:pPr algn="ctr" defTabSz="914225"/>
            <a:endParaRPr lang="en-US" sz="5399" dirty="0">
              <a:ln w="0"/>
              <a:solidFill>
                <a:srgbClr val="1A1A1A"/>
              </a:solidFill>
              <a:effectLst>
                <a:outerShdw blurRad="38100" dist="19050" dir="2700000" algn="tl" rotWithShape="0">
                  <a:srgbClr val="1A1A1A">
                    <a:alpha val="40000"/>
                  </a:srgbClr>
                </a:outerShdw>
              </a:effectLst>
              <a:latin typeface="Segoe U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707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869">
        <p:fade/>
      </p:transition>
    </mc:Choice>
    <mc:Fallback xmlns="">
      <p:transition spd="med" advTm="318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-0.08894 -0.04328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3" y="-2176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-0.13959 0.02894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79" y="1435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0.39492 -0.02754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40" y="-1389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0.39584 0.03102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2" y="1551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100"/>
                            </p:stCondLst>
                            <p:childTnLst>
                              <p:par>
                                <p:cTn id="1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600"/>
                            </p:stCondLst>
                            <p:childTnLst>
                              <p:par>
                                <p:cTn id="14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0.39557 0.20162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79" y="10069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" grpId="0" animBg="1"/>
      <p:bldP spid="287" grpId="0" animBg="1"/>
      <p:bldP spid="355" grpId="0" animBg="1"/>
      <p:bldP spid="389" grpId="0" animBg="1"/>
      <p:bldP spid="392" grpId="0" animBg="1"/>
      <p:bldP spid="426" grpId="0" animBg="1"/>
      <p:bldP spid="429" grpId="0" animBg="1"/>
      <p:bldP spid="435" grpId="0" animBg="1"/>
      <p:bldP spid="435" grpId="1" animBg="1"/>
      <p:bldP spid="436" grpId="0" animBg="1"/>
      <p:bldP spid="436" grpId="1" animBg="1"/>
      <p:bldP spid="440" grpId="0" animBg="1"/>
      <p:bldP spid="502" grpId="0" animBg="1"/>
      <p:bldP spid="502" grpId="1" animBg="1"/>
      <p:bldP spid="444" grpId="0" animBg="1"/>
      <p:bldP spid="444" grpId="1" animBg="1"/>
      <p:bldP spid="444" grpId="2" animBg="1"/>
      <p:bldP spid="445" grpId="0" animBg="1"/>
      <p:bldP spid="445" grpId="1" animBg="1"/>
      <p:bldP spid="446" grpId="0" animBg="1"/>
      <p:bldP spid="446" grpId="1" animBg="1"/>
      <p:bldP spid="446" grpId="2" animBg="1"/>
      <p:bldP spid="447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C808-AED0-433B-876A-E72AABE51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 Tasks: OS &amp; FX Patching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4CEE91-F0DF-46AD-B902-3E292FF1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77" y="2260967"/>
            <a:ext cx="431527" cy="42878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BF667EA-1A52-4781-9BF9-0134AA1A1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8827" y="2430270"/>
            <a:ext cx="1150026" cy="115002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2A30C8F-9165-4C93-8337-A656C05C6DF1}"/>
              </a:ext>
            </a:extLst>
          </p:cNvPr>
          <p:cNvGrpSpPr/>
          <p:nvPr/>
        </p:nvGrpSpPr>
        <p:grpSpPr>
          <a:xfrm>
            <a:off x="138714" y="3496154"/>
            <a:ext cx="2062492" cy="707060"/>
            <a:chOff x="910094" y="2049251"/>
            <a:chExt cx="2875822" cy="98588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0407EA0-411E-4494-AC96-3496A2291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85370" y="2049251"/>
              <a:ext cx="900546" cy="90054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F1470DF-978B-4327-9B56-8E24C4D5A997}"/>
                </a:ext>
              </a:extLst>
            </p:cNvPr>
            <p:cNvGrpSpPr/>
            <p:nvPr/>
          </p:nvGrpSpPr>
          <p:grpSpPr>
            <a:xfrm>
              <a:off x="910094" y="2132026"/>
              <a:ext cx="1144645" cy="886965"/>
              <a:chOff x="1577773" y="2029935"/>
              <a:chExt cx="1144645" cy="886965"/>
            </a:xfrm>
          </p:grpSpPr>
          <p:pic>
            <p:nvPicPr>
              <p:cNvPr id="16" name="Picture 15" descr="Image result for docker hub logo">
                <a:extLst>
                  <a:ext uri="{FF2B5EF4-FFF2-40B4-BE49-F238E27FC236}">
                    <a16:creationId xmlns:a16="http://schemas.microsoft.com/office/drawing/2014/main" id="{7A1E9739-5A29-405D-B92A-764198BD6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7773" y="2029935"/>
                <a:ext cx="1144645" cy="6508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6494862-9852-4B1A-BE33-AD8D4E4B4F07}"/>
                  </a:ext>
                </a:extLst>
              </p:cNvPr>
              <p:cNvSpPr/>
              <p:nvPr/>
            </p:nvSpPr>
            <p:spPr>
              <a:xfrm>
                <a:off x="1688376" y="2636182"/>
                <a:ext cx="926600" cy="280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201"/>
                <a:r>
                  <a:rPr lang="en-US" sz="12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727DDCE-9E0E-4561-B549-F99B2BA00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3697" y="2132026"/>
              <a:ext cx="702671" cy="68621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31824D-A80B-4747-9621-E9D9BA31E2A9}"/>
                </a:ext>
              </a:extLst>
            </p:cNvPr>
            <p:cNvSpPr/>
            <p:nvPr/>
          </p:nvSpPr>
          <p:spPr>
            <a:xfrm>
              <a:off x="2260741" y="2738273"/>
              <a:ext cx="487634" cy="280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01"/>
              <a:r>
                <a:rPr lang="en-US" sz="1200" dirty="0">
                  <a:solidFill>
                    <a:sysClr val="windowText" lastClr="000000"/>
                  </a:solidFill>
                  <a:latin typeface="Calibri" panose="020F0502020204030204"/>
                </a:rPr>
                <a:t>MCR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0EDF8E-F72A-4480-B75D-2FA0AB198936}"/>
                </a:ext>
              </a:extLst>
            </p:cNvPr>
            <p:cNvSpPr/>
            <p:nvPr/>
          </p:nvSpPr>
          <p:spPr>
            <a:xfrm>
              <a:off x="3116512" y="2738273"/>
              <a:ext cx="443198" cy="280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01"/>
              <a:r>
                <a:rPr lang="en-US" sz="1200" dirty="0">
                  <a:solidFill>
                    <a:sysClr val="windowText" lastClr="000000"/>
                  </a:solidFill>
                  <a:latin typeface="Calibri" panose="020F0502020204030204"/>
                </a:rPr>
                <a:t>ACR</a:t>
              </a:r>
            </a:p>
          </p:txBody>
        </p:sp>
        <p:sp>
          <p:nvSpPr>
            <p:cNvPr id="15" name="Lightning Bolt 14">
              <a:extLst>
                <a:ext uri="{FF2B5EF4-FFF2-40B4-BE49-F238E27FC236}">
                  <a16:creationId xmlns:a16="http://schemas.microsoft.com/office/drawing/2014/main" id="{CB69020B-2A85-4D0C-8560-735538DF7B36}"/>
                </a:ext>
              </a:extLst>
            </p:cNvPr>
            <p:cNvSpPr/>
            <p:nvPr/>
          </p:nvSpPr>
          <p:spPr>
            <a:xfrm>
              <a:off x="2896544" y="2718407"/>
              <a:ext cx="208258" cy="316729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E3654D9C-9CC1-42F7-BC86-0540993D6C9F}"/>
              </a:ext>
            </a:extLst>
          </p:cNvPr>
          <p:cNvSpPr/>
          <p:nvPr/>
        </p:nvSpPr>
        <p:spPr>
          <a:xfrm>
            <a:off x="1799740" y="2206356"/>
            <a:ext cx="149598" cy="227515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16A3FA-7142-4BD2-B87E-145905E3F9E6}"/>
              </a:ext>
            </a:extLst>
          </p:cNvPr>
          <p:cNvSpPr/>
          <p:nvPr/>
        </p:nvSpPr>
        <p:spPr bwMode="auto">
          <a:xfrm>
            <a:off x="138716" y="3045964"/>
            <a:ext cx="2396290" cy="1270266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Base Image Sources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DAA6D4-367C-4C3F-BFE5-B5597FC05C87}"/>
              </a:ext>
            </a:extLst>
          </p:cNvPr>
          <p:cNvSpPr/>
          <p:nvPr/>
        </p:nvSpPr>
        <p:spPr bwMode="auto">
          <a:xfrm>
            <a:off x="61795" y="1715322"/>
            <a:ext cx="2570875" cy="2676010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Triggers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EB5D00-0BA7-4193-A980-F7E73AB523B2}"/>
              </a:ext>
            </a:extLst>
          </p:cNvPr>
          <p:cNvCxnSpPr>
            <a:cxnSpLocks/>
            <a:stCxn id="19" idx="3"/>
            <a:endCxn id="161" idx="1"/>
          </p:cNvCxnSpPr>
          <p:nvPr/>
        </p:nvCxnSpPr>
        <p:spPr>
          <a:xfrm>
            <a:off x="2535006" y="3681097"/>
            <a:ext cx="524604" cy="612619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2D2394-6FD3-4F4A-A909-3DCB0E44DE2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412991" y="2947087"/>
            <a:ext cx="1035836" cy="0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71D0790-51F8-4E46-BA6E-6F69B3630B46}"/>
              </a:ext>
            </a:extLst>
          </p:cNvPr>
          <p:cNvGrpSpPr/>
          <p:nvPr/>
        </p:nvGrpSpPr>
        <p:grpSpPr>
          <a:xfrm>
            <a:off x="4562480" y="2521832"/>
            <a:ext cx="850511" cy="963827"/>
            <a:chOff x="5076190" y="2209973"/>
            <a:chExt cx="1828541" cy="2072165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0C27ED0-00A4-44C8-9AA4-EE1F63754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76190" y="2209973"/>
              <a:ext cx="1828541" cy="182854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423080-4271-4326-ADEE-158859AF0D7E}"/>
                </a:ext>
              </a:extLst>
            </p:cNvPr>
            <p:cNvSpPr/>
            <p:nvPr/>
          </p:nvSpPr>
          <p:spPr>
            <a:xfrm>
              <a:off x="5443418" y="3912805"/>
              <a:ext cx="1103829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01"/>
              <a:r>
                <a:rPr lang="en-US" dirty="0">
                  <a:solidFill>
                    <a:sysClr val="windowText" lastClr="000000"/>
                  </a:solidFill>
                  <a:latin typeface="Calibri" panose="020F0502020204030204"/>
                </a:rPr>
                <a:t>ACR Tasks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D83C37F-7C3F-4A69-A232-F9E0A12F2212}"/>
              </a:ext>
            </a:extLst>
          </p:cNvPr>
          <p:cNvSpPr/>
          <p:nvPr/>
        </p:nvSpPr>
        <p:spPr>
          <a:xfrm>
            <a:off x="6803704" y="3351881"/>
            <a:ext cx="564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ACR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695844-25D8-49BB-86AE-6E3F4419EECC}"/>
              </a:ext>
            </a:extLst>
          </p:cNvPr>
          <p:cNvSpPr/>
          <p:nvPr/>
        </p:nvSpPr>
        <p:spPr>
          <a:xfrm>
            <a:off x="10423824" y="6492875"/>
            <a:ext cx="1768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  <a:hlinkClick r:id="rId9"/>
              </a:rPr>
              <a:t>aka.ms/acr/tasks</a:t>
            </a:r>
            <a:endParaRPr lang="en-US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E1896DAF-81D7-4B0B-8395-37BB380DF279}"/>
              </a:ext>
            </a:extLst>
          </p:cNvPr>
          <p:cNvGraphicFramePr>
            <a:graphicFrameLocks noGrp="1"/>
          </p:cNvGraphicFramePr>
          <p:nvPr/>
        </p:nvGraphicFramePr>
        <p:xfrm>
          <a:off x="3127379" y="3947090"/>
          <a:ext cx="3821114" cy="8835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155">
                  <a:extLst>
                    <a:ext uri="{9D8B030D-6E8A-4147-A177-3AD203B41FA5}">
                      <a16:colId xmlns:a16="http://schemas.microsoft.com/office/drawing/2014/main" val="3591132"/>
                    </a:ext>
                  </a:extLst>
                </a:gridCol>
                <a:gridCol w="682943">
                  <a:extLst>
                    <a:ext uri="{9D8B030D-6E8A-4147-A177-3AD203B41FA5}">
                      <a16:colId xmlns:a16="http://schemas.microsoft.com/office/drawing/2014/main" val="124438057"/>
                    </a:ext>
                  </a:extLst>
                </a:gridCol>
                <a:gridCol w="1516380">
                  <a:extLst>
                    <a:ext uri="{9D8B030D-6E8A-4147-A177-3AD203B41FA5}">
                      <a16:colId xmlns:a16="http://schemas.microsoft.com/office/drawing/2014/main" val="884783115"/>
                    </a:ext>
                  </a:extLst>
                </a:gridCol>
                <a:gridCol w="794068">
                  <a:extLst>
                    <a:ext uri="{9D8B030D-6E8A-4147-A177-3AD203B41FA5}">
                      <a16:colId xmlns:a16="http://schemas.microsoft.com/office/drawing/2014/main" val="3267552172"/>
                    </a:ext>
                  </a:extLst>
                </a:gridCol>
                <a:gridCol w="349568">
                  <a:extLst>
                    <a:ext uri="{9D8B030D-6E8A-4147-A177-3AD203B41FA5}">
                      <a16:colId xmlns:a16="http://schemas.microsoft.com/office/drawing/2014/main" val="34918825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Run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Git 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 Dependency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Manifest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099466"/>
                  </a:ext>
                </a:extLst>
              </a:tr>
              <a:tr h="2233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aab1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1b07de9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dotnet/core/runtime:2.2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fb443951f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129143"/>
                  </a:ext>
                </a:extLst>
              </a:tr>
              <a:tr h="2233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aab3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dd2g98d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node:11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2557e3c07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341722"/>
                  </a:ext>
                </a:extLst>
              </a:tr>
              <a:tr h="2233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A3z1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Wfl202k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java:9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20ga038a0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28954"/>
                  </a:ext>
                </a:extLst>
              </a:tr>
            </a:tbl>
          </a:graphicData>
        </a:graphic>
      </p:graphicFrame>
      <p:grpSp>
        <p:nvGrpSpPr>
          <p:cNvPr id="48" name="Group 47">
            <a:extLst>
              <a:ext uri="{FF2B5EF4-FFF2-40B4-BE49-F238E27FC236}">
                <a16:creationId xmlns:a16="http://schemas.microsoft.com/office/drawing/2014/main" id="{37687441-A37C-4E68-99F3-CC21E36E4AE5}"/>
              </a:ext>
            </a:extLst>
          </p:cNvPr>
          <p:cNvGrpSpPr/>
          <p:nvPr/>
        </p:nvGrpSpPr>
        <p:grpSpPr>
          <a:xfrm>
            <a:off x="11025042" y="1407096"/>
            <a:ext cx="1087808" cy="768869"/>
            <a:chOff x="2361586" y="6252336"/>
            <a:chExt cx="1087962" cy="76897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75CB991-5D3C-4682-8D9F-EF580DFCC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7A7F567-0933-4492-BFF2-6B989B645F03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Central US</a:t>
              </a:r>
            </a:p>
          </p:txBody>
        </p:sp>
      </p:grpSp>
      <p:sp>
        <p:nvSpPr>
          <p:cNvPr id="59" name="Lightning Bolt 58">
            <a:extLst>
              <a:ext uri="{FF2B5EF4-FFF2-40B4-BE49-F238E27FC236}">
                <a16:creationId xmlns:a16="http://schemas.microsoft.com/office/drawing/2014/main" id="{EBED6B1E-AABB-4FBF-9EDF-3CB94F40DC8C}"/>
              </a:ext>
            </a:extLst>
          </p:cNvPr>
          <p:cNvSpPr/>
          <p:nvPr/>
        </p:nvSpPr>
        <p:spPr>
          <a:xfrm>
            <a:off x="6845131" y="2183657"/>
            <a:ext cx="131393" cy="19982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0" name="Picture 14" descr="Related image">
            <a:extLst>
              <a:ext uri="{FF2B5EF4-FFF2-40B4-BE49-F238E27FC236}">
                <a16:creationId xmlns:a16="http://schemas.microsoft.com/office/drawing/2014/main" id="{A5040B65-D763-4DEF-8E39-F6B8FFE7D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438" y="2260967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39EFD237-8770-45CC-8148-DDB4ECE56E24}"/>
              </a:ext>
            </a:extLst>
          </p:cNvPr>
          <p:cNvGrpSpPr/>
          <p:nvPr/>
        </p:nvGrpSpPr>
        <p:grpSpPr>
          <a:xfrm>
            <a:off x="6012472" y="1370706"/>
            <a:ext cx="2151934" cy="560867"/>
            <a:chOff x="6095774" y="4099217"/>
            <a:chExt cx="2151934" cy="56086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BDBC1E-9CEA-4AEB-9CFF-83A64DB14B0B}"/>
                </a:ext>
              </a:extLst>
            </p:cNvPr>
            <p:cNvSpPr/>
            <p:nvPr/>
          </p:nvSpPr>
          <p:spPr bwMode="auto">
            <a:xfrm>
              <a:off x="6095774" y="4099217"/>
              <a:ext cx="2151934" cy="56086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Security Scanners</a:t>
              </a:r>
            </a:p>
          </p:txBody>
        </p:sp>
        <p:pic>
          <p:nvPicPr>
            <p:cNvPr id="65" name="Picture 64" descr="A close up of a sign&#10;&#10;Description automatically generated">
              <a:extLst>
                <a:ext uri="{FF2B5EF4-FFF2-40B4-BE49-F238E27FC236}">
                  <a16:creationId xmlns:a16="http://schemas.microsoft.com/office/drawing/2014/main" id="{612B7789-B34B-4553-9796-4614B0EE6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384" y="4361057"/>
              <a:ext cx="1000458" cy="241051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/>
          </p:spPr>
        </p:pic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1359FAB-F8FB-448D-BD85-D55B7C97CF88}"/>
              </a:ext>
            </a:extLst>
          </p:cNvPr>
          <p:cNvCxnSpPr>
            <a:cxnSpLocks/>
            <a:stCxn id="60" idx="0"/>
          </p:cNvCxnSpPr>
          <p:nvPr/>
        </p:nvCxnSpPr>
        <p:spPr>
          <a:xfrm flipH="1" flipV="1">
            <a:off x="6767664" y="1947553"/>
            <a:ext cx="1" cy="313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B2B7347-6F2C-4DD5-96B6-60704B0A8D17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7088439" y="1931573"/>
            <a:ext cx="0" cy="69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5B04DEF-F24D-4BEF-974F-BF92CFF8856B}"/>
              </a:ext>
            </a:extLst>
          </p:cNvPr>
          <p:cNvSpPr/>
          <p:nvPr/>
        </p:nvSpPr>
        <p:spPr bwMode="auto">
          <a:xfrm>
            <a:off x="8167223" y="2785018"/>
            <a:ext cx="1005666" cy="1101832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Regionalized Webhooks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D342C24-090A-4AA0-9F91-1905F345C0E0}"/>
              </a:ext>
            </a:extLst>
          </p:cNvPr>
          <p:cNvGrpSpPr/>
          <p:nvPr/>
        </p:nvGrpSpPr>
        <p:grpSpPr>
          <a:xfrm>
            <a:off x="8288075" y="3220929"/>
            <a:ext cx="932628" cy="620883"/>
            <a:chOff x="9547795" y="3278594"/>
            <a:chExt cx="932628" cy="620883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716DBA9-15FD-42BB-A729-5374BDFB7D70}"/>
                </a:ext>
              </a:extLst>
            </p:cNvPr>
            <p:cNvGrpSpPr/>
            <p:nvPr/>
          </p:nvGrpSpPr>
          <p:grpSpPr>
            <a:xfrm>
              <a:off x="9547795" y="3278594"/>
              <a:ext cx="930811" cy="156040"/>
              <a:chOff x="8192864" y="3156638"/>
              <a:chExt cx="930811" cy="15604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A55D489-556D-4C57-8825-A2027E104B4D}"/>
                  </a:ext>
                </a:extLst>
              </p:cNvPr>
              <p:cNvSpPr/>
              <p:nvPr/>
            </p:nvSpPr>
            <p:spPr>
              <a:xfrm>
                <a:off x="8192864" y="3156638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Central US</a:t>
                </a:r>
              </a:p>
            </p:txBody>
          </p:sp>
          <p:sp>
            <p:nvSpPr>
              <p:cNvPr id="80" name="Lightning Bolt 79">
                <a:extLst>
                  <a:ext uri="{FF2B5EF4-FFF2-40B4-BE49-F238E27FC236}">
                    <a16:creationId xmlns:a16="http://schemas.microsoft.com/office/drawing/2014/main" id="{E3B5C1F2-F05E-42DD-9EA0-BAA93823A89F}"/>
                  </a:ext>
                </a:extLst>
              </p:cNvPr>
              <p:cNvSpPr/>
              <p:nvPr/>
            </p:nvSpPr>
            <p:spPr>
              <a:xfrm>
                <a:off x="9049451" y="3156638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22FE953-6E9B-40EA-B9E9-FD71A3AB1A2B}"/>
                </a:ext>
              </a:extLst>
            </p:cNvPr>
            <p:cNvGrpSpPr/>
            <p:nvPr/>
          </p:nvGrpSpPr>
          <p:grpSpPr>
            <a:xfrm>
              <a:off x="9547795" y="3432828"/>
              <a:ext cx="930811" cy="156040"/>
              <a:chOff x="8192864" y="3316310"/>
              <a:chExt cx="930811" cy="156040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2B22861-2ADB-4CAA-BAF6-E02B8868784B}"/>
                  </a:ext>
                </a:extLst>
              </p:cNvPr>
              <p:cNvSpPr/>
              <p:nvPr/>
            </p:nvSpPr>
            <p:spPr>
              <a:xfrm>
                <a:off x="8192864" y="3316310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West Europe</a:t>
                </a:r>
              </a:p>
            </p:txBody>
          </p:sp>
          <p:sp>
            <p:nvSpPr>
              <p:cNvPr id="81" name="Lightning Bolt 80">
                <a:extLst>
                  <a:ext uri="{FF2B5EF4-FFF2-40B4-BE49-F238E27FC236}">
                    <a16:creationId xmlns:a16="http://schemas.microsoft.com/office/drawing/2014/main" id="{03437CD0-FF52-4D0D-B28D-0A1447848FE2}"/>
                  </a:ext>
                </a:extLst>
              </p:cNvPr>
              <p:cNvSpPr/>
              <p:nvPr/>
            </p:nvSpPr>
            <p:spPr>
              <a:xfrm>
                <a:off x="9049451" y="3316310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11014FC0-5215-474C-961B-364668DD80A4}"/>
                </a:ext>
              </a:extLst>
            </p:cNvPr>
            <p:cNvGrpSpPr/>
            <p:nvPr/>
          </p:nvGrpSpPr>
          <p:grpSpPr>
            <a:xfrm>
              <a:off x="9547795" y="3587397"/>
              <a:ext cx="930811" cy="156040"/>
              <a:chOff x="8192864" y="3470459"/>
              <a:chExt cx="930811" cy="15604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59046BB-F661-463D-B087-1660EE7B2A89}"/>
                  </a:ext>
                </a:extLst>
              </p:cNvPr>
              <p:cNvSpPr/>
              <p:nvPr/>
            </p:nvSpPr>
            <p:spPr>
              <a:xfrm>
                <a:off x="8192864" y="3470459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Brazil South</a:t>
                </a:r>
              </a:p>
            </p:txBody>
          </p:sp>
          <p:sp>
            <p:nvSpPr>
              <p:cNvPr id="82" name="Lightning Bolt 81">
                <a:extLst>
                  <a:ext uri="{FF2B5EF4-FFF2-40B4-BE49-F238E27FC236}">
                    <a16:creationId xmlns:a16="http://schemas.microsoft.com/office/drawing/2014/main" id="{73494943-C0F1-4835-AAD8-D4F0DA4CCB84}"/>
                  </a:ext>
                </a:extLst>
              </p:cNvPr>
              <p:cNvSpPr/>
              <p:nvPr/>
            </p:nvSpPr>
            <p:spPr>
              <a:xfrm>
                <a:off x="9049451" y="3470459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B742600-AEB8-4B89-8840-ABA6970D0B4C}"/>
                </a:ext>
              </a:extLst>
            </p:cNvPr>
            <p:cNvGrpSpPr/>
            <p:nvPr/>
          </p:nvGrpSpPr>
          <p:grpSpPr>
            <a:xfrm>
              <a:off x="9547795" y="3743437"/>
              <a:ext cx="932628" cy="156040"/>
              <a:chOff x="8192864" y="3628315"/>
              <a:chExt cx="932628" cy="15604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767994B-C7D4-47B7-9809-86C995D6D701}"/>
                  </a:ext>
                </a:extLst>
              </p:cNvPr>
              <p:cNvSpPr/>
              <p:nvPr/>
            </p:nvSpPr>
            <p:spPr>
              <a:xfrm>
                <a:off x="8192864" y="3628315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Australia East</a:t>
                </a:r>
              </a:p>
            </p:txBody>
          </p:sp>
          <p:sp>
            <p:nvSpPr>
              <p:cNvPr id="83" name="Lightning Bolt 82">
                <a:extLst>
                  <a:ext uri="{FF2B5EF4-FFF2-40B4-BE49-F238E27FC236}">
                    <a16:creationId xmlns:a16="http://schemas.microsoft.com/office/drawing/2014/main" id="{128E3947-253A-44E4-AA79-BC2C710AF160}"/>
                  </a:ext>
                </a:extLst>
              </p:cNvPr>
              <p:cNvSpPr/>
              <p:nvPr/>
            </p:nvSpPr>
            <p:spPr>
              <a:xfrm>
                <a:off x="9051268" y="3628315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707C7E9-ED09-4842-8D3D-201E98433159}"/>
              </a:ext>
            </a:extLst>
          </p:cNvPr>
          <p:cNvGrpSpPr/>
          <p:nvPr/>
        </p:nvGrpSpPr>
        <p:grpSpPr>
          <a:xfrm>
            <a:off x="11025042" y="2260967"/>
            <a:ext cx="1087808" cy="768869"/>
            <a:chOff x="2361586" y="6252336"/>
            <a:chExt cx="1087962" cy="768979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235BAF12-3F42-435A-B7AB-B286228C7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16E7DFE-F7D3-4236-BF3D-C95447E23A8D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West Europe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D386B10-795A-4AFF-BFE8-E13512EEBC41}"/>
              </a:ext>
            </a:extLst>
          </p:cNvPr>
          <p:cNvGrpSpPr/>
          <p:nvPr/>
        </p:nvGrpSpPr>
        <p:grpSpPr>
          <a:xfrm>
            <a:off x="11025042" y="3114838"/>
            <a:ext cx="1087808" cy="768869"/>
            <a:chOff x="2361586" y="6252336"/>
            <a:chExt cx="1087962" cy="768979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187577DE-E54F-4A20-872B-71F9ADC1B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51A28DB-DAE2-4BA6-BCAF-B98BD33EAA2B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Brazil South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704013E-9ECC-4CB2-A5D7-BE3C4F693667}"/>
              </a:ext>
            </a:extLst>
          </p:cNvPr>
          <p:cNvGrpSpPr/>
          <p:nvPr/>
        </p:nvGrpSpPr>
        <p:grpSpPr>
          <a:xfrm>
            <a:off x="11025042" y="3968710"/>
            <a:ext cx="1087808" cy="768869"/>
            <a:chOff x="2361586" y="6252336"/>
            <a:chExt cx="1087962" cy="768979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34B45556-8EF6-4650-8066-BEA602EFE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AD301BB-DF1D-4F37-9F16-F1C8677270E2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Australia East</a:t>
              </a:r>
            </a:p>
          </p:txBody>
        </p:sp>
      </p:grp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9477CC0-FAB9-4F57-90F2-463BA472D7FA}"/>
              </a:ext>
            </a:extLst>
          </p:cNvPr>
          <p:cNvCxnSpPr>
            <a:cxnSpLocks/>
          </p:cNvCxnSpPr>
          <p:nvPr/>
        </p:nvCxnSpPr>
        <p:spPr>
          <a:xfrm>
            <a:off x="7443368" y="2865053"/>
            <a:ext cx="738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Lightning Bolt 106">
            <a:extLst>
              <a:ext uri="{FF2B5EF4-FFF2-40B4-BE49-F238E27FC236}">
                <a16:creationId xmlns:a16="http://schemas.microsoft.com/office/drawing/2014/main" id="{F950D23C-C8F8-4612-90DB-FECD09B1CDE9}"/>
              </a:ext>
            </a:extLst>
          </p:cNvPr>
          <p:cNvSpPr/>
          <p:nvPr/>
        </p:nvSpPr>
        <p:spPr>
          <a:xfrm>
            <a:off x="7373230" y="2697150"/>
            <a:ext cx="131393" cy="19982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73A897F-0E06-493B-B25C-8F5845AA1061}"/>
              </a:ext>
            </a:extLst>
          </p:cNvPr>
          <p:cNvSpPr/>
          <p:nvPr/>
        </p:nvSpPr>
        <p:spPr>
          <a:xfrm>
            <a:off x="7394520" y="2514311"/>
            <a:ext cx="856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Image/Chart </a:t>
            </a:r>
            <a:br>
              <a:rPr lang="en-US" sz="800" dirty="0">
                <a:solidFill>
                  <a:sysClr val="windowText" lastClr="000000"/>
                </a:solidFill>
              </a:rPr>
            </a:br>
            <a:r>
              <a:rPr lang="en-US" sz="800" dirty="0">
                <a:solidFill>
                  <a:sysClr val="windowText" lastClr="000000"/>
                </a:solidFill>
              </a:rPr>
              <a:t>Push Webhooks</a:t>
            </a:r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7B4DA9F-A857-4396-B9C8-EC0FC5620606}"/>
              </a:ext>
            </a:extLst>
          </p:cNvPr>
          <p:cNvSpPr/>
          <p:nvPr/>
        </p:nvSpPr>
        <p:spPr>
          <a:xfrm>
            <a:off x="9451450" y="3134459"/>
            <a:ext cx="1202113" cy="7539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Pipelines CD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0A6DFB3-7800-4E41-891B-A04AAFCF1B10}"/>
              </a:ext>
            </a:extLst>
          </p:cNvPr>
          <p:cNvCxnSpPr>
            <a:cxnSpLocks/>
          </p:cNvCxnSpPr>
          <p:nvPr/>
        </p:nvCxnSpPr>
        <p:spPr>
          <a:xfrm>
            <a:off x="9204968" y="3272224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4623009-827C-4D1B-8A28-B6BDA508D90F}"/>
              </a:ext>
            </a:extLst>
          </p:cNvPr>
          <p:cNvCxnSpPr>
            <a:cxnSpLocks/>
          </p:cNvCxnSpPr>
          <p:nvPr/>
        </p:nvCxnSpPr>
        <p:spPr>
          <a:xfrm>
            <a:off x="9204968" y="3429715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5F6DC9E-4B18-445D-B896-8D89862AE59C}"/>
              </a:ext>
            </a:extLst>
          </p:cNvPr>
          <p:cNvCxnSpPr>
            <a:cxnSpLocks/>
          </p:cNvCxnSpPr>
          <p:nvPr/>
        </p:nvCxnSpPr>
        <p:spPr>
          <a:xfrm>
            <a:off x="9204968" y="3587206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B498D917-C929-49BD-97DF-DAA99CCC2543}"/>
              </a:ext>
            </a:extLst>
          </p:cNvPr>
          <p:cNvCxnSpPr>
            <a:cxnSpLocks/>
          </p:cNvCxnSpPr>
          <p:nvPr/>
        </p:nvCxnSpPr>
        <p:spPr>
          <a:xfrm>
            <a:off x="9204968" y="3744698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2BBC96A-2C46-4776-BB08-5693ED736014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0653563" y="1649981"/>
            <a:ext cx="595309" cy="1570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717CAE4-CC70-48BF-87DF-046B0A856DD2}"/>
              </a:ext>
            </a:extLst>
          </p:cNvPr>
          <p:cNvCxnSpPr>
            <a:cxnSpLocks/>
            <a:endCxn id="90" idx="1"/>
          </p:cNvCxnSpPr>
          <p:nvPr/>
        </p:nvCxnSpPr>
        <p:spPr>
          <a:xfrm flipV="1">
            <a:off x="10653563" y="2503852"/>
            <a:ext cx="595309" cy="839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6E191717-C932-434E-974E-41749FE8FF5F}"/>
              </a:ext>
            </a:extLst>
          </p:cNvPr>
          <p:cNvCxnSpPr>
            <a:cxnSpLocks/>
            <a:stCxn id="111" idx="3"/>
            <a:endCxn id="94" idx="1"/>
          </p:cNvCxnSpPr>
          <p:nvPr/>
        </p:nvCxnSpPr>
        <p:spPr>
          <a:xfrm flipV="1">
            <a:off x="10653563" y="3357723"/>
            <a:ext cx="595309" cy="15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065CB1E-8663-4B77-A0E3-2B402DC8FED4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10653563" y="3685609"/>
            <a:ext cx="595309" cy="52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2" descr="https://ngeor.files.wordpress.com/2017/11/helm-small.png">
            <a:extLst>
              <a:ext uri="{FF2B5EF4-FFF2-40B4-BE49-F238E27FC236}">
                <a16:creationId xmlns:a16="http://schemas.microsoft.com/office/drawing/2014/main" id="{2EA82035-9380-46AF-84AA-26EF74182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755" y="2614888"/>
            <a:ext cx="297717" cy="30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43" descr="A picture containing building, indoor&#10;&#10;Description automatically generated">
            <a:extLst>
              <a:ext uri="{FF2B5EF4-FFF2-40B4-BE49-F238E27FC236}">
                <a16:creationId xmlns:a16="http://schemas.microsoft.com/office/drawing/2014/main" id="{64D10978-B987-4DFF-9446-BF5AF12443A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23" y="3002109"/>
            <a:ext cx="339215" cy="250373"/>
          </a:xfrm>
          <a:prstGeom prst="rect">
            <a:avLst/>
          </a:prstGeom>
        </p:spPr>
      </p:pic>
      <p:pic>
        <p:nvPicPr>
          <p:cNvPr id="1026" name="Picture 2" descr="Image result for azure pipelines logo">
            <a:extLst>
              <a:ext uri="{FF2B5EF4-FFF2-40B4-BE49-F238E27FC236}">
                <a16:creationId xmlns:a16="http://schemas.microsoft.com/office/drawing/2014/main" id="{5C57C9DA-8905-4201-BB10-FE41D2BC9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306" y="3552333"/>
            <a:ext cx="321624" cy="32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zure repos">
            <a:extLst>
              <a:ext uri="{FF2B5EF4-FFF2-40B4-BE49-F238E27FC236}">
                <a16:creationId xmlns:a16="http://schemas.microsoft.com/office/drawing/2014/main" id="{989A9DD8-C527-4C4F-872D-2C26B3D59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99" y="2271568"/>
            <a:ext cx="422195" cy="42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1DFC6B47-2CB1-4D65-A23E-EE231775B92F}"/>
              </a:ext>
            </a:extLst>
          </p:cNvPr>
          <p:cNvSpPr/>
          <p:nvPr/>
        </p:nvSpPr>
        <p:spPr>
          <a:xfrm>
            <a:off x="240054" y="2657385"/>
            <a:ext cx="609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sz="1200" dirty="0" err="1">
                <a:solidFill>
                  <a:sysClr val="windowText" lastClr="000000"/>
                </a:solidFill>
                <a:latin typeface="Calibri" panose="020F0502020204030204"/>
              </a:rPr>
              <a:t>Github</a:t>
            </a:r>
            <a:endParaRPr lang="en-US" sz="12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4CD8AEA-4D07-4217-9A56-06D9535BB0C1}"/>
              </a:ext>
            </a:extLst>
          </p:cNvPr>
          <p:cNvSpPr/>
          <p:nvPr/>
        </p:nvSpPr>
        <p:spPr>
          <a:xfrm>
            <a:off x="857490" y="2652796"/>
            <a:ext cx="9582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sz="1200" dirty="0">
                <a:solidFill>
                  <a:sysClr val="windowText" lastClr="000000"/>
                </a:solidFill>
                <a:latin typeface="Calibri" panose="020F0502020204030204"/>
              </a:rPr>
              <a:t>Azure Repos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C7B83F2-89F8-4FDE-8988-A41F75389070}"/>
              </a:ext>
            </a:extLst>
          </p:cNvPr>
          <p:cNvCxnSpPr>
            <a:cxnSpLocks/>
            <a:endCxn id="6" idx="0"/>
          </p:cNvCxnSpPr>
          <p:nvPr/>
        </p:nvCxnSpPr>
        <p:spPr>
          <a:xfrm flipV="1">
            <a:off x="2038975" y="2521832"/>
            <a:ext cx="2948761" cy="63826"/>
          </a:xfrm>
          <a:prstGeom prst="curvedConnector4">
            <a:avLst>
              <a:gd name="adj1" fmla="val 23288"/>
              <a:gd name="adj2" fmla="val 738782"/>
            </a:avLst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AD64477-35F1-40CB-9CBD-985FBF8CD889}"/>
              </a:ext>
            </a:extLst>
          </p:cNvPr>
          <p:cNvCxnSpPr>
            <a:cxnSpLocks/>
            <a:endCxn id="6" idx="1"/>
          </p:cNvCxnSpPr>
          <p:nvPr/>
        </p:nvCxnSpPr>
        <p:spPr>
          <a:xfrm rot="5400000" flipH="1" flipV="1">
            <a:off x="3811682" y="2962906"/>
            <a:ext cx="766616" cy="734979"/>
          </a:xfrm>
          <a:prstGeom prst="curvedConnector2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AC53340-D2FD-4DD1-AAA9-62915F9A227E}"/>
              </a:ext>
            </a:extLst>
          </p:cNvPr>
          <p:cNvSpPr/>
          <p:nvPr/>
        </p:nvSpPr>
        <p:spPr bwMode="auto">
          <a:xfrm>
            <a:off x="3059610" y="3713702"/>
            <a:ext cx="3953521" cy="1160027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Base Image Tracking</a:t>
            </a:r>
          </a:p>
        </p:txBody>
      </p:sp>
    </p:spTree>
    <p:extLst>
      <p:ext uri="{BB962C8B-B14F-4D97-AF65-F5344CB8AC3E}">
        <p14:creationId xmlns:p14="http://schemas.microsoft.com/office/powerpoint/2010/main" val="14513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C808-AED0-433B-876A-E72AABE51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ACR Tasks: Break The Loop – OS &amp; FX Patching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4CEE91-F0DF-46AD-B902-3E292FF1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77" y="2260967"/>
            <a:ext cx="431527" cy="42878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BF667EA-1A52-4781-9BF9-0134AA1A1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8827" y="2430270"/>
            <a:ext cx="1150026" cy="115002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2A30C8F-9165-4C93-8337-A656C05C6DF1}"/>
              </a:ext>
            </a:extLst>
          </p:cNvPr>
          <p:cNvGrpSpPr/>
          <p:nvPr/>
        </p:nvGrpSpPr>
        <p:grpSpPr>
          <a:xfrm>
            <a:off x="138714" y="3496154"/>
            <a:ext cx="2062492" cy="707060"/>
            <a:chOff x="910094" y="2049251"/>
            <a:chExt cx="2875822" cy="98588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0407EA0-411E-4494-AC96-3496A2291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85370" y="2049251"/>
              <a:ext cx="900546" cy="90054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F1470DF-978B-4327-9B56-8E24C4D5A997}"/>
                </a:ext>
              </a:extLst>
            </p:cNvPr>
            <p:cNvGrpSpPr/>
            <p:nvPr/>
          </p:nvGrpSpPr>
          <p:grpSpPr>
            <a:xfrm>
              <a:off x="910094" y="2132026"/>
              <a:ext cx="1144645" cy="886965"/>
              <a:chOff x="1577773" y="2029935"/>
              <a:chExt cx="1144645" cy="886965"/>
            </a:xfrm>
          </p:grpSpPr>
          <p:pic>
            <p:nvPicPr>
              <p:cNvPr id="16" name="Picture 15" descr="Image result for docker hub logo">
                <a:extLst>
                  <a:ext uri="{FF2B5EF4-FFF2-40B4-BE49-F238E27FC236}">
                    <a16:creationId xmlns:a16="http://schemas.microsoft.com/office/drawing/2014/main" id="{7A1E9739-5A29-405D-B92A-764198BD6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7773" y="2029935"/>
                <a:ext cx="1144645" cy="6508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6494862-9852-4B1A-BE33-AD8D4E4B4F07}"/>
                  </a:ext>
                </a:extLst>
              </p:cNvPr>
              <p:cNvSpPr/>
              <p:nvPr/>
            </p:nvSpPr>
            <p:spPr>
              <a:xfrm>
                <a:off x="1688376" y="2636182"/>
                <a:ext cx="926600" cy="280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201"/>
                <a:r>
                  <a:rPr lang="en-US" sz="12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727DDCE-9E0E-4561-B549-F99B2BA00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3697" y="2132026"/>
              <a:ext cx="702671" cy="68621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31824D-A80B-4747-9621-E9D9BA31E2A9}"/>
                </a:ext>
              </a:extLst>
            </p:cNvPr>
            <p:cNvSpPr/>
            <p:nvPr/>
          </p:nvSpPr>
          <p:spPr>
            <a:xfrm>
              <a:off x="2260741" y="2738273"/>
              <a:ext cx="487634" cy="280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01"/>
              <a:r>
                <a:rPr lang="en-US" sz="1200" dirty="0">
                  <a:solidFill>
                    <a:sysClr val="windowText" lastClr="000000"/>
                  </a:solidFill>
                  <a:latin typeface="Calibri" panose="020F0502020204030204"/>
                </a:rPr>
                <a:t>MCR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0EDF8E-F72A-4480-B75D-2FA0AB198936}"/>
                </a:ext>
              </a:extLst>
            </p:cNvPr>
            <p:cNvSpPr/>
            <p:nvPr/>
          </p:nvSpPr>
          <p:spPr>
            <a:xfrm>
              <a:off x="3116512" y="2738273"/>
              <a:ext cx="443198" cy="280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01"/>
              <a:r>
                <a:rPr lang="en-US" sz="1200" dirty="0">
                  <a:solidFill>
                    <a:sysClr val="windowText" lastClr="000000"/>
                  </a:solidFill>
                  <a:latin typeface="Calibri" panose="020F0502020204030204"/>
                </a:rPr>
                <a:t>ACR</a:t>
              </a:r>
            </a:p>
          </p:txBody>
        </p:sp>
        <p:sp>
          <p:nvSpPr>
            <p:cNvPr id="15" name="Lightning Bolt 14">
              <a:extLst>
                <a:ext uri="{FF2B5EF4-FFF2-40B4-BE49-F238E27FC236}">
                  <a16:creationId xmlns:a16="http://schemas.microsoft.com/office/drawing/2014/main" id="{CB69020B-2A85-4D0C-8560-735538DF7B36}"/>
                </a:ext>
              </a:extLst>
            </p:cNvPr>
            <p:cNvSpPr/>
            <p:nvPr/>
          </p:nvSpPr>
          <p:spPr>
            <a:xfrm>
              <a:off x="2896544" y="2718407"/>
              <a:ext cx="208258" cy="316729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E3654D9C-9CC1-42F7-BC86-0540993D6C9F}"/>
              </a:ext>
            </a:extLst>
          </p:cNvPr>
          <p:cNvSpPr/>
          <p:nvPr/>
        </p:nvSpPr>
        <p:spPr>
          <a:xfrm>
            <a:off x="1799740" y="2206356"/>
            <a:ext cx="149598" cy="227515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16A3FA-7142-4BD2-B87E-145905E3F9E6}"/>
              </a:ext>
            </a:extLst>
          </p:cNvPr>
          <p:cNvSpPr/>
          <p:nvPr/>
        </p:nvSpPr>
        <p:spPr bwMode="auto">
          <a:xfrm>
            <a:off x="138716" y="3045964"/>
            <a:ext cx="2396290" cy="1270266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Base Image Sources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DAA6D4-367C-4C3F-BFE5-B5597FC05C87}"/>
              </a:ext>
            </a:extLst>
          </p:cNvPr>
          <p:cNvSpPr/>
          <p:nvPr/>
        </p:nvSpPr>
        <p:spPr bwMode="auto">
          <a:xfrm>
            <a:off x="61795" y="1715322"/>
            <a:ext cx="2570875" cy="2676010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Triggers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EB5D00-0BA7-4193-A980-F7E73AB523B2}"/>
              </a:ext>
            </a:extLst>
          </p:cNvPr>
          <p:cNvCxnSpPr>
            <a:cxnSpLocks/>
            <a:stCxn id="19" idx="3"/>
            <a:endCxn id="161" idx="1"/>
          </p:cNvCxnSpPr>
          <p:nvPr/>
        </p:nvCxnSpPr>
        <p:spPr>
          <a:xfrm>
            <a:off x="2535006" y="3681097"/>
            <a:ext cx="524604" cy="612619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2D2394-6FD3-4F4A-A909-3DCB0E44DE2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412991" y="2947087"/>
            <a:ext cx="1035836" cy="0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71D0790-51F8-4E46-BA6E-6F69B3630B46}"/>
              </a:ext>
            </a:extLst>
          </p:cNvPr>
          <p:cNvGrpSpPr/>
          <p:nvPr/>
        </p:nvGrpSpPr>
        <p:grpSpPr>
          <a:xfrm>
            <a:off x="4562480" y="2521832"/>
            <a:ext cx="850511" cy="963827"/>
            <a:chOff x="5076190" y="2209973"/>
            <a:chExt cx="1828541" cy="2072165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0C27ED0-00A4-44C8-9AA4-EE1F63754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76190" y="2209973"/>
              <a:ext cx="1828541" cy="182854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423080-4271-4326-ADEE-158859AF0D7E}"/>
                </a:ext>
              </a:extLst>
            </p:cNvPr>
            <p:cNvSpPr/>
            <p:nvPr/>
          </p:nvSpPr>
          <p:spPr>
            <a:xfrm>
              <a:off x="5443418" y="3912805"/>
              <a:ext cx="1103829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01"/>
              <a:r>
                <a:rPr lang="en-US" dirty="0">
                  <a:solidFill>
                    <a:sysClr val="windowText" lastClr="000000"/>
                  </a:solidFill>
                  <a:latin typeface="Calibri" panose="020F0502020204030204"/>
                </a:rPr>
                <a:t>ACR Tasks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D83C37F-7C3F-4A69-A232-F9E0A12F2212}"/>
              </a:ext>
            </a:extLst>
          </p:cNvPr>
          <p:cNvSpPr/>
          <p:nvPr/>
        </p:nvSpPr>
        <p:spPr>
          <a:xfrm>
            <a:off x="6803704" y="3351881"/>
            <a:ext cx="564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ACR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695844-25D8-49BB-86AE-6E3F4419EECC}"/>
              </a:ext>
            </a:extLst>
          </p:cNvPr>
          <p:cNvSpPr/>
          <p:nvPr/>
        </p:nvSpPr>
        <p:spPr>
          <a:xfrm>
            <a:off x="10423824" y="6492875"/>
            <a:ext cx="1768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  <a:hlinkClick r:id="rId9"/>
              </a:rPr>
              <a:t>aka.ms/acr/tasks</a:t>
            </a:r>
            <a:endParaRPr lang="en-US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E1896DAF-81D7-4B0B-8395-37BB380DF279}"/>
              </a:ext>
            </a:extLst>
          </p:cNvPr>
          <p:cNvGraphicFramePr>
            <a:graphicFrameLocks noGrp="1"/>
          </p:cNvGraphicFramePr>
          <p:nvPr/>
        </p:nvGraphicFramePr>
        <p:xfrm>
          <a:off x="3127379" y="3947090"/>
          <a:ext cx="3821114" cy="8835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155">
                  <a:extLst>
                    <a:ext uri="{9D8B030D-6E8A-4147-A177-3AD203B41FA5}">
                      <a16:colId xmlns:a16="http://schemas.microsoft.com/office/drawing/2014/main" val="3591132"/>
                    </a:ext>
                  </a:extLst>
                </a:gridCol>
                <a:gridCol w="682943">
                  <a:extLst>
                    <a:ext uri="{9D8B030D-6E8A-4147-A177-3AD203B41FA5}">
                      <a16:colId xmlns:a16="http://schemas.microsoft.com/office/drawing/2014/main" val="124438057"/>
                    </a:ext>
                  </a:extLst>
                </a:gridCol>
                <a:gridCol w="1516380">
                  <a:extLst>
                    <a:ext uri="{9D8B030D-6E8A-4147-A177-3AD203B41FA5}">
                      <a16:colId xmlns:a16="http://schemas.microsoft.com/office/drawing/2014/main" val="884783115"/>
                    </a:ext>
                  </a:extLst>
                </a:gridCol>
                <a:gridCol w="794068">
                  <a:extLst>
                    <a:ext uri="{9D8B030D-6E8A-4147-A177-3AD203B41FA5}">
                      <a16:colId xmlns:a16="http://schemas.microsoft.com/office/drawing/2014/main" val="3267552172"/>
                    </a:ext>
                  </a:extLst>
                </a:gridCol>
                <a:gridCol w="349568">
                  <a:extLst>
                    <a:ext uri="{9D8B030D-6E8A-4147-A177-3AD203B41FA5}">
                      <a16:colId xmlns:a16="http://schemas.microsoft.com/office/drawing/2014/main" val="34918825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Run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Git 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 Dependency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Manifest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099466"/>
                  </a:ext>
                </a:extLst>
              </a:tr>
              <a:tr h="2233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aab1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1b07de9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dotnet/core/runtime:2.2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fb443951f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129143"/>
                  </a:ext>
                </a:extLst>
              </a:tr>
              <a:tr h="2233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aab3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dd2g98d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node:11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2557e3c07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341722"/>
                  </a:ext>
                </a:extLst>
              </a:tr>
              <a:tr h="2233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A3z1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Wfl202k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java:9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20ga038a0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28954"/>
                  </a:ext>
                </a:extLst>
              </a:tr>
            </a:tbl>
          </a:graphicData>
        </a:graphic>
      </p:graphicFrame>
      <p:grpSp>
        <p:nvGrpSpPr>
          <p:cNvPr id="48" name="Group 47">
            <a:extLst>
              <a:ext uri="{FF2B5EF4-FFF2-40B4-BE49-F238E27FC236}">
                <a16:creationId xmlns:a16="http://schemas.microsoft.com/office/drawing/2014/main" id="{37687441-A37C-4E68-99F3-CC21E36E4AE5}"/>
              </a:ext>
            </a:extLst>
          </p:cNvPr>
          <p:cNvGrpSpPr/>
          <p:nvPr/>
        </p:nvGrpSpPr>
        <p:grpSpPr>
          <a:xfrm>
            <a:off x="11025042" y="1407096"/>
            <a:ext cx="1087808" cy="768869"/>
            <a:chOff x="2361586" y="6252336"/>
            <a:chExt cx="1087962" cy="76897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75CB991-5D3C-4682-8D9F-EF580DFCC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7A7F567-0933-4492-BFF2-6B989B645F03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Central US</a:t>
              </a:r>
            </a:p>
          </p:txBody>
        </p:sp>
      </p:grpSp>
      <p:sp>
        <p:nvSpPr>
          <p:cNvPr id="59" name="Lightning Bolt 58">
            <a:extLst>
              <a:ext uri="{FF2B5EF4-FFF2-40B4-BE49-F238E27FC236}">
                <a16:creationId xmlns:a16="http://schemas.microsoft.com/office/drawing/2014/main" id="{EBED6B1E-AABB-4FBF-9EDF-3CB94F40DC8C}"/>
              </a:ext>
            </a:extLst>
          </p:cNvPr>
          <p:cNvSpPr/>
          <p:nvPr/>
        </p:nvSpPr>
        <p:spPr>
          <a:xfrm>
            <a:off x="6845131" y="2183657"/>
            <a:ext cx="131393" cy="19982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0" name="Picture 14" descr="Related image">
            <a:extLst>
              <a:ext uri="{FF2B5EF4-FFF2-40B4-BE49-F238E27FC236}">
                <a16:creationId xmlns:a16="http://schemas.microsoft.com/office/drawing/2014/main" id="{A5040B65-D763-4DEF-8E39-F6B8FFE7D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438" y="2260967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39EFD237-8770-45CC-8148-DDB4ECE56E24}"/>
              </a:ext>
            </a:extLst>
          </p:cNvPr>
          <p:cNvGrpSpPr/>
          <p:nvPr/>
        </p:nvGrpSpPr>
        <p:grpSpPr>
          <a:xfrm>
            <a:off x="6012472" y="1370706"/>
            <a:ext cx="2151934" cy="560867"/>
            <a:chOff x="6095774" y="4099217"/>
            <a:chExt cx="2151934" cy="56086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BDBC1E-9CEA-4AEB-9CFF-83A64DB14B0B}"/>
                </a:ext>
              </a:extLst>
            </p:cNvPr>
            <p:cNvSpPr/>
            <p:nvPr/>
          </p:nvSpPr>
          <p:spPr bwMode="auto">
            <a:xfrm>
              <a:off x="6095774" y="4099217"/>
              <a:ext cx="2151934" cy="56086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Security Scanners</a:t>
              </a:r>
            </a:p>
          </p:txBody>
        </p:sp>
        <p:pic>
          <p:nvPicPr>
            <p:cNvPr id="65" name="Picture 64" descr="A close up of a sign&#10;&#10;Description automatically generated">
              <a:extLst>
                <a:ext uri="{FF2B5EF4-FFF2-40B4-BE49-F238E27FC236}">
                  <a16:creationId xmlns:a16="http://schemas.microsoft.com/office/drawing/2014/main" id="{612B7789-B34B-4553-9796-4614B0EE6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384" y="4361057"/>
              <a:ext cx="1000458" cy="241051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/>
          </p:spPr>
        </p:pic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1359FAB-F8FB-448D-BD85-D55B7C97CF88}"/>
              </a:ext>
            </a:extLst>
          </p:cNvPr>
          <p:cNvCxnSpPr>
            <a:cxnSpLocks/>
            <a:stCxn id="60" idx="0"/>
          </p:cNvCxnSpPr>
          <p:nvPr/>
        </p:nvCxnSpPr>
        <p:spPr>
          <a:xfrm flipH="1" flipV="1">
            <a:off x="6767664" y="1947553"/>
            <a:ext cx="1" cy="313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B2B7347-6F2C-4DD5-96B6-60704B0A8D17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7088439" y="1931573"/>
            <a:ext cx="0" cy="69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5B04DEF-F24D-4BEF-974F-BF92CFF8856B}"/>
              </a:ext>
            </a:extLst>
          </p:cNvPr>
          <p:cNvSpPr/>
          <p:nvPr/>
        </p:nvSpPr>
        <p:spPr bwMode="auto">
          <a:xfrm>
            <a:off x="8167223" y="2785018"/>
            <a:ext cx="1005666" cy="1101832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Regionalized Webhooks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D342C24-090A-4AA0-9F91-1905F345C0E0}"/>
              </a:ext>
            </a:extLst>
          </p:cNvPr>
          <p:cNvGrpSpPr/>
          <p:nvPr/>
        </p:nvGrpSpPr>
        <p:grpSpPr>
          <a:xfrm>
            <a:off x="8288075" y="3220929"/>
            <a:ext cx="932628" cy="620883"/>
            <a:chOff x="9547795" y="3278594"/>
            <a:chExt cx="932628" cy="620883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716DBA9-15FD-42BB-A729-5374BDFB7D70}"/>
                </a:ext>
              </a:extLst>
            </p:cNvPr>
            <p:cNvGrpSpPr/>
            <p:nvPr/>
          </p:nvGrpSpPr>
          <p:grpSpPr>
            <a:xfrm>
              <a:off x="9547795" y="3278594"/>
              <a:ext cx="930811" cy="156040"/>
              <a:chOff x="8192864" y="3156638"/>
              <a:chExt cx="930811" cy="15604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A55D489-556D-4C57-8825-A2027E104B4D}"/>
                  </a:ext>
                </a:extLst>
              </p:cNvPr>
              <p:cNvSpPr/>
              <p:nvPr/>
            </p:nvSpPr>
            <p:spPr>
              <a:xfrm>
                <a:off x="8192864" y="3156638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Central US</a:t>
                </a:r>
              </a:p>
            </p:txBody>
          </p:sp>
          <p:sp>
            <p:nvSpPr>
              <p:cNvPr id="80" name="Lightning Bolt 79">
                <a:extLst>
                  <a:ext uri="{FF2B5EF4-FFF2-40B4-BE49-F238E27FC236}">
                    <a16:creationId xmlns:a16="http://schemas.microsoft.com/office/drawing/2014/main" id="{E3B5C1F2-F05E-42DD-9EA0-BAA93823A89F}"/>
                  </a:ext>
                </a:extLst>
              </p:cNvPr>
              <p:cNvSpPr/>
              <p:nvPr/>
            </p:nvSpPr>
            <p:spPr>
              <a:xfrm>
                <a:off x="9049451" y="3156638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22FE953-6E9B-40EA-B9E9-FD71A3AB1A2B}"/>
                </a:ext>
              </a:extLst>
            </p:cNvPr>
            <p:cNvGrpSpPr/>
            <p:nvPr/>
          </p:nvGrpSpPr>
          <p:grpSpPr>
            <a:xfrm>
              <a:off x="9547795" y="3432828"/>
              <a:ext cx="930811" cy="156040"/>
              <a:chOff x="8192864" y="3316310"/>
              <a:chExt cx="930811" cy="156040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2B22861-2ADB-4CAA-BAF6-E02B8868784B}"/>
                  </a:ext>
                </a:extLst>
              </p:cNvPr>
              <p:cNvSpPr/>
              <p:nvPr/>
            </p:nvSpPr>
            <p:spPr>
              <a:xfrm>
                <a:off x="8192864" y="3316310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West Europe</a:t>
                </a:r>
              </a:p>
            </p:txBody>
          </p:sp>
          <p:sp>
            <p:nvSpPr>
              <p:cNvPr id="81" name="Lightning Bolt 80">
                <a:extLst>
                  <a:ext uri="{FF2B5EF4-FFF2-40B4-BE49-F238E27FC236}">
                    <a16:creationId xmlns:a16="http://schemas.microsoft.com/office/drawing/2014/main" id="{03437CD0-FF52-4D0D-B28D-0A1447848FE2}"/>
                  </a:ext>
                </a:extLst>
              </p:cNvPr>
              <p:cNvSpPr/>
              <p:nvPr/>
            </p:nvSpPr>
            <p:spPr>
              <a:xfrm>
                <a:off x="9049451" y="3316310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11014FC0-5215-474C-961B-364668DD80A4}"/>
                </a:ext>
              </a:extLst>
            </p:cNvPr>
            <p:cNvGrpSpPr/>
            <p:nvPr/>
          </p:nvGrpSpPr>
          <p:grpSpPr>
            <a:xfrm>
              <a:off x="9547795" y="3587397"/>
              <a:ext cx="930811" cy="156040"/>
              <a:chOff x="8192864" y="3470459"/>
              <a:chExt cx="930811" cy="15604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59046BB-F661-463D-B087-1660EE7B2A89}"/>
                  </a:ext>
                </a:extLst>
              </p:cNvPr>
              <p:cNvSpPr/>
              <p:nvPr/>
            </p:nvSpPr>
            <p:spPr>
              <a:xfrm>
                <a:off x="8192864" y="3470459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Brazil South</a:t>
                </a:r>
              </a:p>
            </p:txBody>
          </p:sp>
          <p:sp>
            <p:nvSpPr>
              <p:cNvPr id="82" name="Lightning Bolt 81">
                <a:extLst>
                  <a:ext uri="{FF2B5EF4-FFF2-40B4-BE49-F238E27FC236}">
                    <a16:creationId xmlns:a16="http://schemas.microsoft.com/office/drawing/2014/main" id="{73494943-C0F1-4835-AAD8-D4F0DA4CCB84}"/>
                  </a:ext>
                </a:extLst>
              </p:cNvPr>
              <p:cNvSpPr/>
              <p:nvPr/>
            </p:nvSpPr>
            <p:spPr>
              <a:xfrm>
                <a:off x="9049451" y="3470459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B742600-AEB8-4B89-8840-ABA6970D0B4C}"/>
                </a:ext>
              </a:extLst>
            </p:cNvPr>
            <p:cNvGrpSpPr/>
            <p:nvPr/>
          </p:nvGrpSpPr>
          <p:grpSpPr>
            <a:xfrm>
              <a:off x="9547795" y="3743437"/>
              <a:ext cx="932628" cy="156040"/>
              <a:chOff x="8192864" y="3628315"/>
              <a:chExt cx="932628" cy="15604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767994B-C7D4-47B7-9809-86C995D6D701}"/>
                  </a:ext>
                </a:extLst>
              </p:cNvPr>
              <p:cNvSpPr/>
              <p:nvPr/>
            </p:nvSpPr>
            <p:spPr>
              <a:xfrm>
                <a:off x="8192864" y="3628315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Australia East</a:t>
                </a:r>
              </a:p>
            </p:txBody>
          </p:sp>
          <p:sp>
            <p:nvSpPr>
              <p:cNvPr id="83" name="Lightning Bolt 82">
                <a:extLst>
                  <a:ext uri="{FF2B5EF4-FFF2-40B4-BE49-F238E27FC236}">
                    <a16:creationId xmlns:a16="http://schemas.microsoft.com/office/drawing/2014/main" id="{128E3947-253A-44E4-AA79-BC2C710AF160}"/>
                  </a:ext>
                </a:extLst>
              </p:cNvPr>
              <p:cNvSpPr/>
              <p:nvPr/>
            </p:nvSpPr>
            <p:spPr>
              <a:xfrm>
                <a:off x="9051268" y="3628315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707C7E9-ED09-4842-8D3D-201E98433159}"/>
              </a:ext>
            </a:extLst>
          </p:cNvPr>
          <p:cNvGrpSpPr/>
          <p:nvPr/>
        </p:nvGrpSpPr>
        <p:grpSpPr>
          <a:xfrm>
            <a:off x="11025042" y="2260967"/>
            <a:ext cx="1087808" cy="768869"/>
            <a:chOff x="2361586" y="6252336"/>
            <a:chExt cx="1087962" cy="768979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235BAF12-3F42-435A-B7AB-B286228C7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16E7DFE-F7D3-4236-BF3D-C95447E23A8D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West Europe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D386B10-795A-4AFF-BFE8-E13512EEBC41}"/>
              </a:ext>
            </a:extLst>
          </p:cNvPr>
          <p:cNvGrpSpPr/>
          <p:nvPr/>
        </p:nvGrpSpPr>
        <p:grpSpPr>
          <a:xfrm>
            <a:off x="11025042" y="3114838"/>
            <a:ext cx="1087808" cy="768869"/>
            <a:chOff x="2361586" y="6252336"/>
            <a:chExt cx="1087962" cy="768979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187577DE-E54F-4A20-872B-71F9ADC1B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51A28DB-DAE2-4BA6-BCAF-B98BD33EAA2B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Brazil South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704013E-9ECC-4CB2-A5D7-BE3C4F693667}"/>
              </a:ext>
            </a:extLst>
          </p:cNvPr>
          <p:cNvGrpSpPr/>
          <p:nvPr/>
        </p:nvGrpSpPr>
        <p:grpSpPr>
          <a:xfrm>
            <a:off x="11025042" y="3968710"/>
            <a:ext cx="1087808" cy="768869"/>
            <a:chOff x="2361586" y="6252336"/>
            <a:chExt cx="1087962" cy="768979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34B45556-8EF6-4650-8066-BEA602EFE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AD301BB-DF1D-4F37-9F16-F1C8677270E2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Australia East</a:t>
              </a:r>
            </a:p>
          </p:txBody>
        </p:sp>
      </p:grp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9477CC0-FAB9-4F57-90F2-463BA472D7FA}"/>
              </a:ext>
            </a:extLst>
          </p:cNvPr>
          <p:cNvCxnSpPr>
            <a:cxnSpLocks/>
          </p:cNvCxnSpPr>
          <p:nvPr/>
        </p:nvCxnSpPr>
        <p:spPr>
          <a:xfrm>
            <a:off x="7443368" y="2865053"/>
            <a:ext cx="738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Lightning Bolt 106">
            <a:extLst>
              <a:ext uri="{FF2B5EF4-FFF2-40B4-BE49-F238E27FC236}">
                <a16:creationId xmlns:a16="http://schemas.microsoft.com/office/drawing/2014/main" id="{F950D23C-C8F8-4612-90DB-FECD09B1CDE9}"/>
              </a:ext>
            </a:extLst>
          </p:cNvPr>
          <p:cNvSpPr/>
          <p:nvPr/>
        </p:nvSpPr>
        <p:spPr>
          <a:xfrm>
            <a:off x="7373230" y="2697150"/>
            <a:ext cx="131393" cy="19982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73A897F-0E06-493B-B25C-8F5845AA1061}"/>
              </a:ext>
            </a:extLst>
          </p:cNvPr>
          <p:cNvSpPr/>
          <p:nvPr/>
        </p:nvSpPr>
        <p:spPr>
          <a:xfrm>
            <a:off x="7394520" y="2514311"/>
            <a:ext cx="856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Image/Chart </a:t>
            </a:r>
            <a:br>
              <a:rPr lang="en-US" sz="800" dirty="0">
                <a:solidFill>
                  <a:sysClr val="windowText" lastClr="000000"/>
                </a:solidFill>
              </a:rPr>
            </a:br>
            <a:r>
              <a:rPr lang="en-US" sz="800" dirty="0">
                <a:solidFill>
                  <a:sysClr val="windowText" lastClr="000000"/>
                </a:solidFill>
              </a:rPr>
              <a:t>Push Webhooks</a:t>
            </a:r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7B4DA9F-A857-4396-B9C8-EC0FC5620606}"/>
              </a:ext>
            </a:extLst>
          </p:cNvPr>
          <p:cNvSpPr/>
          <p:nvPr/>
        </p:nvSpPr>
        <p:spPr>
          <a:xfrm>
            <a:off x="9451450" y="3134459"/>
            <a:ext cx="1202113" cy="7539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Pipelines CD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0A6DFB3-7800-4E41-891B-A04AAFCF1B10}"/>
              </a:ext>
            </a:extLst>
          </p:cNvPr>
          <p:cNvCxnSpPr>
            <a:cxnSpLocks/>
          </p:cNvCxnSpPr>
          <p:nvPr/>
        </p:nvCxnSpPr>
        <p:spPr>
          <a:xfrm>
            <a:off x="9204968" y="3272224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4623009-827C-4D1B-8A28-B6BDA508D90F}"/>
              </a:ext>
            </a:extLst>
          </p:cNvPr>
          <p:cNvCxnSpPr>
            <a:cxnSpLocks/>
          </p:cNvCxnSpPr>
          <p:nvPr/>
        </p:nvCxnSpPr>
        <p:spPr>
          <a:xfrm>
            <a:off x="9204968" y="3429715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5F6DC9E-4B18-445D-B896-8D89862AE59C}"/>
              </a:ext>
            </a:extLst>
          </p:cNvPr>
          <p:cNvCxnSpPr>
            <a:cxnSpLocks/>
          </p:cNvCxnSpPr>
          <p:nvPr/>
        </p:nvCxnSpPr>
        <p:spPr>
          <a:xfrm>
            <a:off x="9204968" y="3587206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B498D917-C929-49BD-97DF-DAA99CCC2543}"/>
              </a:ext>
            </a:extLst>
          </p:cNvPr>
          <p:cNvCxnSpPr>
            <a:cxnSpLocks/>
          </p:cNvCxnSpPr>
          <p:nvPr/>
        </p:nvCxnSpPr>
        <p:spPr>
          <a:xfrm>
            <a:off x="9204968" y="3744698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2BBC96A-2C46-4776-BB08-5693ED736014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0653563" y="1649981"/>
            <a:ext cx="595309" cy="1570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717CAE4-CC70-48BF-87DF-046B0A856DD2}"/>
              </a:ext>
            </a:extLst>
          </p:cNvPr>
          <p:cNvCxnSpPr>
            <a:cxnSpLocks/>
            <a:endCxn id="90" idx="1"/>
          </p:cNvCxnSpPr>
          <p:nvPr/>
        </p:nvCxnSpPr>
        <p:spPr>
          <a:xfrm flipV="1">
            <a:off x="10653563" y="2503852"/>
            <a:ext cx="595309" cy="839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6E191717-C932-434E-974E-41749FE8FF5F}"/>
              </a:ext>
            </a:extLst>
          </p:cNvPr>
          <p:cNvCxnSpPr>
            <a:cxnSpLocks/>
            <a:stCxn id="111" idx="3"/>
            <a:endCxn id="94" idx="1"/>
          </p:cNvCxnSpPr>
          <p:nvPr/>
        </p:nvCxnSpPr>
        <p:spPr>
          <a:xfrm flipV="1">
            <a:off x="10653563" y="3357723"/>
            <a:ext cx="595309" cy="15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065CB1E-8663-4B77-A0E3-2B402DC8FED4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10653563" y="3685609"/>
            <a:ext cx="595309" cy="52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2" descr="https://ngeor.files.wordpress.com/2017/11/helm-small.png">
            <a:extLst>
              <a:ext uri="{FF2B5EF4-FFF2-40B4-BE49-F238E27FC236}">
                <a16:creationId xmlns:a16="http://schemas.microsoft.com/office/drawing/2014/main" id="{2EA82035-9380-46AF-84AA-26EF74182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755" y="2614888"/>
            <a:ext cx="297717" cy="30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43" descr="A picture containing building, indoor&#10;&#10;Description automatically generated">
            <a:extLst>
              <a:ext uri="{FF2B5EF4-FFF2-40B4-BE49-F238E27FC236}">
                <a16:creationId xmlns:a16="http://schemas.microsoft.com/office/drawing/2014/main" id="{64D10978-B987-4DFF-9446-BF5AF12443A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23" y="3002109"/>
            <a:ext cx="339215" cy="250373"/>
          </a:xfrm>
          <a:prstGeom prst="rect">
            <a:avLst/>
          </a:prstGeom>
        </p:spPr>
      </p:pic>
      <p:pic>
        <p:nvPicPr>
          <p:cNvPr id="1026" name="Picture 2" descr="Image result for azure pipelines logo">
            <a:extLst>
              <a:ext uri="{FF2B5EF4-FFF2-40B4-BE49-F238E27FC236}">
                <a16:creationId xmlns:a16="http://schemas.microsoft.com/office/drawing/2014/main" id="{5C57C9DA-8905-4201-BB10-FE41D2BC9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306" y="3552333"/>
            <a:ext cx="321624" cy="32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Image result for azure pipelines logo">
            <a:extLst>
              <a:ext uri="{FF2B5EF4-FFF2-40B4-BE49-F238E27FC236}">
                <a16:creationId xmlns:a16="http://schemas.microsoft.com/office/drawing/2014/main" id="{21F231C0-A105-4822-B995-458EA98C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441" y="2214522"/>
            <a:ext cx="321624" cy="32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3C08D436-E5DE-44A4-9FDC-B6CD4AF9CEC7}"/>
              </a:ext>
            </a:extLst>
          </p:cNvPr>
          <p:cNvSpPr/>
          <p:nvPr/>
        </p:nvSpPr>
        <p:spPr>
          <a:xfrm>
            <a:off x="2854591" y="1723292"/>
            <a:ext cx="1602961" cy="9602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CI Solutions</a:t>
            </a:r>
          </a:p>
        </p:txBody>
      </p:sp>
      <p:pic>
        <p:nvPicPr>
          <p:cNvPr id="1028" name="Picture 4" descr="Image result for azure repos">
            <a:extLst>
              <a:ext uri="{FF2B5EF4-FFF2-40B4-BE49-F238E27FC236}">
                <a16:creationId xmlns:a16="http://schemas.microsoft.com/office/drawing/2014/main" id="{989A9DD8-C527-4C4F-872D-2C26B3D59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99" y="2271568"/>
            <a:ext cx="422195" cy="42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1DFC6B47-2CB1-4D65-A23E-EE231775B92F}"/>
              </a:ext>
            </a:extLst>
          </p:cNvPr>
          <p:cNvSpPr/>
          <p:nvPr/>
        </p:nvSpPr>
        <p:spPr>
          <a:xfrm>
            <a:off x="240054" y="2657385"/>
            <a:ext cx="609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sz="1200" dirty="0" err="1">
                <a:solidFill>
                  <a:sysClr val="windowText" lastClr="000000"/>
                </a:solidFill>
                <a:latin typeface="Calibri" panose="020F0502020204030204"/>
              </a:rPr>
              <a:t>Github</a:t>
            </a:r>
            <a:endParaRPr lang="en-US" sz="12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4CD8AEA-4D07-4217-9A56-06D9535BB0C1}"/>
              </a:ext>
            </a:extLst>
          </p:cNvPr>
          <p:cNvSpPr/>
          <p:nvPr/>
        </p:nvSpPr>
        <p:spPr>
          <a:xfrm>
            <a:off x="857490" y="2652796"/>
            <a:ext cx="9582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sz="1200" dirty="0">
                <a:solidFill>
                  <a:sysClr val="windowText" lastClr="000000"/>
                </a:solidFill>
                <a:latin typeface="Calibri" panose="020F0502020204030204"/>
              </a:rPr>
              <a:t>Azure Repos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C7B83F2-89F8-4FDE-8988-A41F75389070}"/>
              </a:ext>
            </a:extLst>
          </p:cNvPr>
          <p:cNvCxnSpPr>
            <a:cxnSpLocks/>
            <a:endCxn id="147" idx="1"/>
          </p:cNvCxnSpPr>
          <p:nvPr/>
        </p:nvCxnSpPr>
        <p:spPr>
          <a:xfrm flipV="1">
            <a:off x="2038975" y="2203440"/>
            <a:ext cx="815616" cy="382218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07E90604-C40A-4B97-BDCD-5E8D0AB8984C}"/>
              </a:ext>
            </a:extLst>
          </p:cNvPr>
          <p:cNvCxnSpPr>
            <a:cxnSpLocks/>
            <a:stCxn id="147" idx="3"/>
            <a:endCxn id="6" idx="0"/>
          </p:cNvCxnSpPr>
          <p:nvPr/>
        </p:nvCxnSpPr>
        <p:spPr>
          <a:xfrm>
            <a:off x="4457552" y="2203440"/>
            <a:ext cx="530184" cy="318392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AD64477-35F1-40CB-9CBD-985FBF8CD889}"/>
              </a:ext>
            </a:extLst>
          </p:cNvPr>
          <p:cNvCxnSpPr>
            <a:cxnSpLocks/>
            <a:endCxn id="147" idx="2"/>
          </p:cNvCxnSpPr>
          <p:nvPr/>
        </p:nvCxnSpPr>
        <p:spPr>
          <a:xfrm rot="16200000" flipV="1">
            <a:off x="3226729" y="3112930"/>
            <a:ext cx="1030116" cy="171429"/>
          </a:xfrm>
          <a:prstGeom prst="curvedConnector3">
            <a:avLst>
              <a:gd name="adj1" fmla="val 50000"/>
            </a:avLst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AC53340-D2FD-4DD1-AAA9-62915F9A227E}"/>
              </a:ext>
            </a:extLst>
          </p:cNvPr>
          <p:cNvSpPr/>
          <p:nvPr/>
        </p:nvSpPr>
        <p:spPr bwMode="auto">
          <a:xfrm>
            <a:off x="3059610" y="3713702"/>
            <a:ext cx="3953521" cy="1160027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Base Image Tracking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19AA74-B10C-4775-9CF1-40A73D49C8CF}"/>
              </a:ext>
            </a:extLst>
          </p:cNvPr>
          <p:cNvSpPr/>
          <p:nvPr/>
        </p:nvSpPr>
        <p:spPr>
          <a:xfrm rot="1384826">
            <a:off x="10588274" y="357928"/>
            <a:ext cx="1321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Summer ‘19</a:t>
            </a:r>
          </a:p>
        </p:txBody>
      </p:sp>
      <p:pic>
        <p:nvPicPr>
          <p:cNvPr id="92" name="Picture 6" descr="Related image">
            <a:extLst>
              <a:ext uri="{FF2B5EF4-FFF2-40B4-BE49-F238E27FC236}">
                <a16:creationId xmlns:a16="http://schemas.microsoft.com/office/drawing/2014/main" id="{3BCCBEA0-3AD9-41C1-A6CF-4CE2F9AA8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t="13662" r="7384" b="10942"/>
          <a:stretch/>
        </p:blipFill>
        <p:spPr bwMode="auto">
          <a:xfrm>
            <a:off x="3779582" y="2155957"/>
            <a:ext cx="493031" cy="43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10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4201EB6B-014F-4838-A481-5E9CFFC96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3367260" y="2171051"/>
            <a:ext cx="353127" cy="4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88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A001-2A17-4BB9-906A-DFB5C9DC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&amp; Reliability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15594-C437-41EB-A9AA-F928E4EE442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6307" y="1189886"/>
            <a:ext cx="11654829" cy="690540"/>
          </a:xfrm>
        </p:spPr>
        <p:txBody>
          <a:bodyPr/>
          <a:lstStyle/>
          <a:p>
            <a:pPr marL="0" lvl="1" indent="0">
              <a:buNone/>
            </a:pPr>
            <a:r>
              <a:rPr lang="en-US" dirty="0">
                <a:solidFill>
                  <a:sysClr val="windowText" lastClr="000000"/>
                </a:solidFill>
              </a:rPr>
              <a:t>Designing with the knowledge something </a:t>
            </a:r>
            <a:r>
              <a:rPr lang="en-US" b="1" i="1" dirty="0">
                <a:solidFill>
                  <a:sysClr val="windowText" lastClr="000000"/>
                </a:solidFill>
              </a:rPr>
              <a:t>will </a:t>
            </a:r>
            <a:r>
              <a:rPr lang="en-US" dirty="0">
                <a:solidFill>
                  <a:sysClr val="windowText" lastClr="000000"/>
                </a:solidFill>
              </a:rPr>
              <a:t>fail at any point</a:t>
            </a:r>
          </a:p>
          <a:p>
            <a:pPr marL="0" lvl="1" indent="0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3A59B7DF-CB5C-4E98-9291-1D28E04C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4" y="1785554"/>
            <a:ext cx="3346030" cy="250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elated image">
            <a:extLst>
              <a:ext uri="{FF2B5EF4-FFF2-40B4-BE49-F238E27FC236}">
                <a16:creationId xmlns:a16="http://schemas.microsoft.com/office/drawing/2014/main" id="{9E836FB6-5F98-4933-B889-1BB9CA3ED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776" y="1860003"/>
            <a:ext cx="3212189" cy="24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Related image">
            <a:extLst>
              <a:ext uri="{FF2B5EF4-FFF2-40B4-BE49-F238E27FC236}">
                <a16:creationId xmlns:a16="http://schemas.microsoft.com/office/drawing/2014/main" id="{07600862-1D5A-4B7B-BE6A-396D9057E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33" y="2885872"/>
            <a:ext cx="5602655" cy="370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Related image">
            <a:extLst>
              <a:ext uri="{FF2B5EF4-FFF2-40B4-BE49-F238E27FC236}">
                <a16:creationId xmlns:a16="http://schemas.microsoft.com/office/drawing/2014/main" id="{C5BEEF7B-22C2-4C28-A2FB-78A051861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33" y="2885872"/>
            <a:ext cx="5602655" cy="370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49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983"/>
            <a:ext cx="10515600" cy="2852333"/>
          </a:xfrm>
        </p:spPr>
        <p:txBody>
          <a:bodyPr/>
          <a:lstStyle/>
          <a:p>
            <a:r>
              <a:rPr lang="en-US" dirty="0"/>
              <a:t>Docker Content Trust</a:t>
            </a:r>
            <a:br>
              <a:rPr lang="en-US" dirty="0"/>
            </a:br>
            <a:r>
              <a:rPr lang="en-US" dirty="0"/>
              <a:t>Image Signing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300"/>
            <a:ext cx="10515600" cy="1499974"/>
          </a:xfrm>
        </p:spPr>
        <p:txBody>
          <a:bodyPr/>
          <a:lstStyle/>
          <a:p>
            <a:r>
              <a:rPr lang="en-US" dirty="0"/>
              <a:t>Assuring an image validation source to destination</a:t>
            </a:r>
          </a:p>
        </p:txBody>
      </p:sp>
      <p:pic>
        <p:nvPicPr>
          <p:cNvPr id="1026" name="Picture 2" descr="Image result for docker content trust">
            <a:extLst>
              <a:ext uri="{FF2B5EF4-FFF2-40B4-BE49-F238E27FC236}">
                <a16:creationId xmlns:a16="http://schemas.microsoft.com/office/drawing/2014/main" id="{468A34D1-202B-4734-9CF3-B718D7C62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634" y="1790740"/>
            <a:ext cx="3296229" cy="296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2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9E6CFB-B49D-4DE3-A5A2-A9D65C13C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 Content Trust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CB80A6-EB5C-4FC9-80BA-D69A90CAF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Trust Preview added September ’18, now GA</a:t>
            </a:r>
          </a:p>
          <a:p>
            <a:pPr lvl="1"/>
            <a:r>
              <a:rPr lang="en-US" dirty="0"/>
              <a:t>Images signed at the source, stored in ACR, validated on the client</a:t>
            </a:r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88ED2E-0BEE-4E5C-BB10-A93AC6833B57}"/>
              </a:ext>
            </a:extLst>
          </p:cNvPr>
          <p:cNvGrpSpPr/>
          <p:nvPr/>
        </p:nvGrpSpPr>
        <p:grpSpPr>
          <a:xfrm>
            <a:off x="10055210" y="67407"/>
            <a:ext cx="2332951" cy="2405012"/>
            <a:chOff x="8275637" y="3420149"/>
            <a:chExt cx="3686325" cy="3800190"/>
          </a:xfrm>
        </p:grpSpPr>
        <p:pic>
          <p:nvPicPr>
            <p:cNvPr id="7" name="Picture 2" descr="Related image">
              <a:extLst>
                <a:ext uri="{FF2B5EF4-FFF2-40B4-BE49-F238E27FC236}">
                  <a16:creationId xmlns:a16="http://schemas.microsoft.com/office/drawing/2014/main" id="{B13EA80D-9684-4FFB-8F93-82F7F4370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637" y="3420149"/>
              <a:ext cx="3686325" cy="335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Related image">
              <a:extLst>
                <a:ext uri="{FF2B5EF4-FFF2-40B4-BE49-F238E27FC236}">
                  <a16:creationId xmlns:a16="http://schemas.microsoft.com/office/drawing/2014/main" id="{A08FD8EF-322C-4339-8531-973BFF720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7774" y="5439014"/>
              <a:ext cx="1781325" cy="1781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86F031A-70DE-456C-87A0-7A8C1BDA6CE1}"/>
              </a:ext>
            </a:extLst>
          </p:cNvPr>
          <p:cNvSpPr/>
          <p:nvPr/>
        </p:nvSpPr>
        <p:spPr>
          <a:xfrm>
            <a:off x="4527257" y="4500666"/>
            <a:ext cx="2776857" cy="14901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82CDA3-24D6-4D50-B9BD-3622C6927EBC}"/>
              </a:ext>
            </a:extLst>
          </p:cNvPr>
          <p:cNvGrpSpPr/>
          <p:nvPr/>
        </p:nvGrpSpPr>
        <p:grpSpPr>
          <a:xfrm>
            <a:off x="7141594" y="4654188"/>
            <a:ext cx="339525" cy="339525"/>
            <a:chOff x="3775313" y="193718"/>
            <a:chExt cx="346333" cy="34633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3B1A2CB-E524-40EC-B0EC-FDBD2A9E64E6}"/>
                </a:ext>
              </a:extLst>
            </p:cNvPr>
            <p:cNvSpPr/>
            <p:nvPr/>
          </p:nvSpPr>
          <p:spPr>
            <a:xfrm>
              <a:off x="3830388" y="248476"/>
              <a:ext cx="236787" cy="236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9E99B22-75A2-444E-9FCF-581F07C018A6}"/>
                </a:ext>
              </a:extLst>
            </p:cNvPr>
            <p:cNvGrpSpPr/>
            <p:nvPr/>
          </p:nvGrpSpPr>
          <p:grpSpPr>
            <a:xfrm>
              <a:off x="3775313" y="193718"/>
              <a:ext cx="346333" cy="346333"/>
              <a:chOff x="4005898" y="283625"/>
              <a:chExt cx="346333" cy="346333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2811AC08-E5AB-4381-BF6C-AEF629E0C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05898" y="283625"/>
                <a:ext cx="346333" cy="346333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53D474-34B9-49FC-BABA-741536F7ABCF}"/>
                  </a:ext>
                </a:extLst>
              </p:cNvPr>
              <p:cNvSpPr txBox="1"/>
              <p:nvPr/>
            </p:nvSpPr>
            <p:spPr>
              <a:xfrm>
                <a:off x="4012545" y="336478"/>
                <a:ext cx="330627" cy="232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82" dirty="0" err="1"/>
                  <a:t>api</a:t>
                </a:r>
                <a:endParaRPr lang="en-US" sz="882" dirty="0"/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2CC10AC-9325-46D4-8F0B-EE64606EF632}"/>
              </a:ext>
            </a:extLst>
          </p:cNvPr>
          <p:cNvSpPr/>
          <p:nvPr/>
        </p:nvSpPr>
        <p:spPr>
          <a:xfrm>
            <a:off x="4947648" y="4971121"/>
            <a:ext cx="1992055" cy="358570"/>
          </a:xfrm>
          <a:prstGeom prst="rect">
            <a:avLst/>
          </a:prstGeom>
          <a:solidFill>
            <a:srgbClr val="24B8EB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/>
              <a:t>Images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CAB10F-6429-4F06-99C9-9EED93BA92FE}"/>
              </a:ext>
            </a:extLst>
          </p:cNvPr>
          <p:cNvSpPr/>
          <p:nvPr/>
        </p:nvSpPr>
        <p:spPr>
          <a:xfrm>
            <a:off x="4947648" y="5547319"/>
            <a:ext cx="1992055" cy="358570"/>
          </a:xfrm>
          <a:prstGeom prst="rect">
            <a:avLst/>
          </a:prstGeom>
          <a:solidFill>
            <a:srgbClr val="0666DD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/>
              <a:t>Signatures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735A88-3FAC-4B24-ACC4-BF0AEBF5A09E}"/>
              </a:ext>
            </a:extLst>
          </p:cNvPr>
          <p:cNvSpPr txBox="1"/>
          <p:nvPr/>
        </p:nvSpPr>
        <p:spPr>
          <a:xfrm>
            <a:off x="5701535" y="4500666"/>
            <a:ext cx="1387941" cy="226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2" dirty="0">
                <a:sym typeface="Wingdings 2" panose="05020102010507070707" pitchFamily="18" charset="2"/>
              </a:rPr>
              <a:t></a:t>
            </a:r>
            <a:r>
              <a:rPr lang="en-US" sz="882" dirty="0"/>
              <a:t> Content Trust Enabled, </a:t>
            </a:r>
          </a:p>
        </p:txBody>
      </p:sp>
      <p:pic>
        <p:nvPicPr>
          <p:cNvPr id="18" name="Picture 6" descr="Image result for shipping manifest icon">
            <a:extLst>
              <a:ext uri="{FF2B5EF4-FFF2-40B4-BE49-F238E27FC236}">
                <a16:creationId xmlns:a16="http://schemas.microsoft.com/office/drawing/2014/main" id="{E2D0F66C-0737-4844-846F-91833C6C2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11" y="5297435"/>
            <a:ext cx="241567" cy="29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See the source image">
            <a:extLst>
              <a:ext uri="{FF2B5EF4-FFF2-40B4-BE49-F238E27FC236}">
                <a16:creationId xmlns:a16="http://schemas.microsoft.com/office/drawing/2014/main" id="{D94176DA-3D61-4BF4-9FAF-182505780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2"/>
          <a:stretch/>
        </p:blipFill>
        <p:spPr bwMode="auto">
          <a:xfrm>
            <a:off x="4301368" y="5039640"/>
            <a:ext cx="397343" cy="2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C447AC8-C17B-4996-B244-06CD3A02E22B}"/>
              </a:ext>
            </a:extLst>
          </p:cNvPr>
          <p:cNvGrpSpPr/>
          <p:nvPr/>
        </p:nvGrpSpPr>
        <p:grpSpPr>
          <a:xfrm>
            <a:off x="4316027" y="4653058"/>
            <a:ext cx="339525" cy="339525"/>
            <a:chOff x="3775313" y="193718"/>
            <a:chExt cx="346333" cy="34633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BC0D7B-951B-4542-9600-B0832B06E7F6}"/>
                </a:ext>
              </a:extLst>
            </p:cNvPr>
            <p:cNvSpPr/>
            <p:nvPr/>
          </p:nvSpPr>
          <p:spPr>
            <a:xfrm>
              <a:off x="3830388" y="248476"/>
              <a:ext cx="236787" cy="236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D8FFD10-6EF3-4C16-A16E-647D080226A1}"/>
                </a:ext>
              </a:extLst>
            </p:cNvPr>
            <p:cNvGrpSpPr/>
            <p:nvPr/>
          </p:nvGrpSpPr>
          <p:grpSpPr>
            <a:xfrm>
              <a:off x="3775313" y="193718"/>
              <a:ext cx="346333" cy="346333"/>
              <a:chOff x="4005898" y="283625"/>
              <a:chExt cx="346333" cy="346333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2F716631-4C68-4459-B989-C4C905D0A1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05898" y="283625"/>
                <a:ext cx="346333" cy="346333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A8674C-EC99-413D-A8AA-2DD25FADAB44}"/>
                  </a:ext>
                </a:extLst>
              </p:cNvPr>
              <p:cNvSpPr txBox="1"/>
              <p:nvPr/>
            </p:nvSpPr>
            <p:spPr>
              <a:xfrm>
                <a:off x="4012545" y="336478"/>
                <a:ext cx="330627" cy="232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82" dirty="0" err="1"/>
                  <a:t>api</a:t>
                </a:r>
                <a:endParaRPr lang="en-US" sz="882" dirty="0"/>
              </a:p>
            </p:txBody>
          </p:sp>
        </p:grpSp>
      </p:grpSp>
      <p:pic>
        <p:nvPicPr>
          <p:cNvPr id="25" name="Picture 10" descr="See the source image">
            <a:extLst>
              <a:ext uri="{FF2B5EF4-FFF2-40B4-BE49-F238E27FC236}">
                <a16:creationId xmlns:a16="http://schemas.microsoft.com/office/drawing/2014/main" id="{37D6EF05-2789-4FB1-9FAA-C8F93C23FA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2"/>
          <a:stretch/>
        </p:blipFill>
        <p:spPr bwMode="auto">
          <a:xfrm>
            <a:off x="7126935" y="5039640"/>
            <a:ext cx="397343" cy="2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E582795-B9C9-42F8-B15D-5EC6CB8B7604}"/>
              </a:ext>
            </a:extLst>
          </p:cNvPr>
          <p:cNvSpPr txBox="1"/>
          <p:nvPr/>
        </p:nvSpPr>
        <p:spPr>
          <a:xfrm>
            <a:off x="4723369" y="4409882"/>
            <a:ext cx="559769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5" dirty="0">
                <a:latin typeface="Consolas" panose="020B0609020204030204" pitchFamily="49" charset="0"/>
              </a:rPr>
              <a:t>acr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A25A16-47BD-4E7E-8BA9-8663B760AD97}"/>
              </a:ext>
            </a:extLst>
          </p:cNvPr>
          <p:cNvSpPr txBox="1"/>
          <p:nvPr/>
        </p:nvSpPr>
        <p:spPr>
          <a:xfrm>
            <a:off x="1229447" y="4145818"/>
            <a:ext cx="1546662" cy="362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5" dirty="0">
                <a:latin typeface="Consolas" panose="020B0609020204030204" pitchFamily="49" charset="0"/>
              </a:rPr>
              <a:t>docker push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C9376-8F32-4B95-875A-294DF34B36E2}"/>
              </a:ext>
            </a:extLst>
          </p:cNvPr>
          <p:cNvSpPr txBox="1"/>
          <p:nvPr/>
        </p:nvSpPr>
        <p:spPr>
          <a:xfrm>
            <a:off x="8803122" y="4145818"/>
            <a:ext cx="1546662" cy="362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5" dirty="0">
                <a:latin typeface="Consolas" panose="020B0609020204030204" pitchFamily="49" charset="0"/>
              </a:rPr>
              <a:t>docker pull</a:t>
            </a:r>
          </a:p>
        </p:txBody>
      </p:sp>
      <p:pic>
        <p:nvPicPr>
          <p:cNvPr id="29" name="Picture 10" descr="See the source image">
            <a:extLst>
              <a:ext uri="{FF2B5EF4-FFF2-40B4-BE49-F238E27FC236}">
                <a16:creationId xmlns:a16="http://schemas.microsoft.com/office/drawing/2014/main" id="{CC294C75-6177-4DE1-9746-FF00EFAAB2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2"/>
          <a:stretch/>
        </p:blipFill>
        <p:spPr bwMode="auto">
          <a:xfrm>
            <a:off x="1491201" y="5046283"/>
            <a:ext cx="397343" cy="2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2A330B9-AB16-45A9-8690-11A6050E762A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 flipV="1">
            <a:off x="1888543" y="5150406"/>
            <a:ext cx="2412824" cy="6643"/>
          </a:xfrm>
          <a:prstGeom prst="straightConnector1">
            <a:avLst/>
          </a:prstGeom>
          <a:ln w="38100">
            <a:solidFill>
              <a:srgbClr val="24B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27C75B-8D87-4D6C-8F8F-762BD49FB0D4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7524278" y="5150406"/>
            <a:ext cx="2200886" cy="0"/>
          </a:xfrm>
          <a:prstGeom prst="straightConnector1">
            <a:avLst/>
          </a:prstGeom>
          <a:ln w="38100">
            <a:solidFill>
              <a:srgbClr val="24B8E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10" descr="See the source image">
            <a:extLst>
              <a:ext uri="{FF2B5EF4-FFF2-40B4-BE49-F238E27FC236}">
                <a16:creationId xmlns:a16="http://schemas.microsoft.com/office/drawing/2014/main" id="{1EAEAF4D-39A5-40B7-9E5B-0B8CF3B5A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2"/>
          <a:stretch/>
        </p:blipFill>
        <p:spPr bwMode="auto">
          <a:xfrm>
            <a:off x="9729310" y="5020247"/>
            <a:ext cx="397343" cy="2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Image result for public private key icon">
            <a:extLst>
              <a:ext uri="{FF2B5EF4-FFF2-40B4-BE49-F238E27FC236}">
                <a16:creationId xmlns:a16="http://schemas.microsoft.com/office/drawing/2014/main" id="{D6AF7DCE-0F1D-4CE1-8BCE-48F964F5B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995" y="5297435"/>
            <a:ext cx="759097" cy="39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mage result for public private key icon">
            <a:extLst>
              <a:ext uri="{FF2B5EF4-FFF2-40B4-BE49-F238E27FC236}">
                <a16:creationId xmlns:a16="http://schemas.microsoft.com/office/drawing/2014/main" id="{F7EE1D65-7DDE-4155-A2B9-DB012F731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556" y="5261172"/>
            <a:ext cx="759097" cy="39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Image result for public private key icon">
            <a:extLst>
              <a:ext uri="{FF2B5EF4-FFF2-40B4-BE49-F238E27FC236}">
                <a16:creationId xmlns:a16="http://schemas.microsoft.com/office/drawing/2014/main" id="{E116075D-3943-4FCC-8D21-06CE085DB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337" y="5800147"/>
            <a:ext cx="759097" cy="39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959C999-A075-404D-B688-4F4DE3D4FED9}"/>
              </a:ext>
            </a:extLst>
          </p:cNvPr>
          <p:cNvSpPr/>
          <p:nvPr/>
        </p:nvSpPr>
        <p:spPr>
          <a:xfrm>
            <a:off x="238394" y="3048338"/>
            <a:ext cx="6318562" cy="1339833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 Trust based on the source, not the actual content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need a signing of actual content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 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7152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5F6C195-1EA7-43F2-9AAC-0487372B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Container Workflows…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C26CF1-8966-4F0F-9D77-CA1B90176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662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ED6B94D-D78A-4B52-BA37-B725F7DC02A1}"/>
              </a:ext>
            </a:extLst>
          </p:cNvPr>
          <p:cNvGrpSpPr/>
          <p:nvPr/>
        </p:nvGrpSpPr>
        <p:grpSpPr>
          <a:xfrm>
            <a:off x="8646778" y="1616306"/>
            <a:ext cx="2512085" cy="608841"/>
            <a:chOff x="2260698" y="1058892"/>
            <a:chExt cx="2563550" cy="621314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C7FDA40-9B09-4A19-B829-1F09B0D14A7D}"/>
                </a:ext>
              </a:extLst>
            </p:cNvPr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Kubernetes Service</a:t>
              </a:r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6AD4FCCE-EFE9-4EEE-8A52-610063A6B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FB45A1-EA72-44DE-ACE0-AB37C1FD7A0D}"/>
              </a:ext>
            </a:extLst>
          </p:cNvPr>
          <p:cNvGrpSpPr/>
          <p:nvPr/>
        </p:nvGrpSpPr>
        <p:grpSpPr>
          <a:xfrm>
            <a:off x="8646778" y="3474387"/>
            <a:ext cx="2512085" cy="608841"/>
            <a:chOff x="2260698" y="1672903"/>
            <a:chExt cx="2563550" cy="621314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D26E14E-44D5-4398-ACA2-F59B8CC8ED31}"/>
                </a:ext>
              </a:extLst>
            </p:cNvPr>
            <p:cNvSpPr/>
            <p:nvPr/>
          </p:nvSpPr>
          <p:spPr>
            <a:xfrm>
              <a:off x="2260698" y="1672903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Segoe UI"/>
                </a:rPr>
                <a:t>Service Fabric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9C6297B7-6B57-44AB-8AEF-B53FC7994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6537" y="1735699"/>
              <a:ext cx="495338" cy="495720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33D8D61-966E-43D3-A34B-8D15BC38E021}"/>
              </a:ext>
            </a:extLst>
          </p:cNvPr>
          <p:cNvGrpSpPr/>
          <p:nvPr/>
        </p:nvGrpSpPr>
        <p:grpSpPr>
          <a:xfrm>
            <a:off x="8646778" y="2855027"/>
            <a:ext cx="2512085" cy="608841"/>
            <a:chOff x="2260698" y="2350204"/>
            <a:chExt cx="2563550" cy="621314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7E10003-490F-418F-822F-2A7D5899B540}"/>
                </a:ext>
              </a:extLst>
            </p:cNvPr>
            <p:cNvSpPr/>
            <p:nvPr/>
          </p:nvSpPr>
          <p:spPr>
            <a:xfrm>
              <a:off x="2260698" y="2350204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Segoe UI"/>
                </a:rPr>
                <a:t>App Services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2B584E37-E670-4B99-9EF2-CC256CC76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6538" y="2409936"/>
              <a:ext cx="495337" cy="495720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4FB3EEC-72B1-42C5-A93F-E74A140A4E5E}"/>
              </a:ext>
            </a:extLst>
          </p:cNvPr>
          <p:cNvGrpSpPr/>
          <p:nvPr/>
        </p:nvGrpSpPr>
        <p:grpSpPr>
          <a:xfrm>
            <a:off x="8646778" y="2235667"/>
            <a:ext cx="2512085" cy="608841"/>
            <a:chOff x="12042417" y="1907893"/>
            <a:chExt cx="2512442" cy="60892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E1C5FD0-F62A-4DFA-8106-90BBD3A24EED}"/>
                </a:ext>
              </a:extLst>
            </p:cNvPr>
            <p:cNvSpPr/>
            <p:nvPr/>
          </p:nvSpPr>
          <p:spPr>
            <a:xfrm>
              <a:off x="12042417" y="1907893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Segoe UI"/>
                </a:rPr>
                <a:t>Container Instances</a:t>
              </a:r>
            </a:p>
          </p:txBody>
        </p:sp>
        <p:pic>
          <p:nvPicPr>
            <p:cNvPr id="118" name="Picture 2" descr="Image result for azure container instances logo">
              <a:extLst>
                <a:ext uri="{FF2B5EF4-FFF2-40B4-BE49-F238E27FC236}">
                  <a16:creationId xmlns:a16="http://schemas.microsoft.com/office/drawing/2014/main" id="{AE8BB365-8A6F-4011-9CDD-DA5A562A28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12113061" y="1941093"/>
              <a:ext cx="572899" cy="54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FF32FEC-AD17-4492-AF7B-3BD913241F9A}"/>
              </a:ext>
            </a:extLst>
          </p:cNvPr>
          <p:cNvGrpSpPr/>
          <p:nvPr/>
        </p:nvGrpSpPr>
        <p:grpSpPr>
          <a:xfrm>
            <a:off x="8646778" y="4093747"/>
            <a:ext cx="2512085" cy="608841"/>
            <a:chOff x="12042417" y="3769446"/>
            <a:chExt cx="2512442" cy="60892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40B1E15-154D-4578-AC59-A24F33BF2DDA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Functions</a:t>
              </a:r>
            </a:p>
          </p:txBody>
        </p:sp>
        <p:pic>
          <p:nvPicPr>
            <p:cNvPr id="121" name="Picture 4">
              <a:extLst>
                <a:ext uri="{FF2B5EF4-FFF2-40B4-BE49-F238E27FC236}">
                  <a16:creationId xmlns:a16="http://schemas.microsoft.com/office/drawing/2014/main" id="{C30FABBC-A79D-4DA8-B694-21DBD693E0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E628F72-9229-411E-9BD5-FC78EBD832C9}"/>
              </a:ext>
            </a:extLst>
          </p:cNvPr>
          <p:cNvGrpSpPr/>
          <p:nvPr/>
        </p:nvGrpSpPr>
        <p:grpSpPr>
          <a:xfrm>
            <a:off x="8646778" y="4713107"/>
            <a:ext cx="2512085" cy="608841"/>
            <a:chOff x="12042417" y="3769446"/>
            <a:chExt cx="2512442" cy="60892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E5174DC-A218-4C5F-926C-390E97524E19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IoT</a:t>
              </a:r>
            </a:p>
          </p:txBody>
        </p:sp>
        <p:pic>
          <p:nvPicPr>
            <p:cNvPr id="124" name="Picture 4">
              <a:extLst>
                <a:ext uri="{FF2B5EF4-FFF2-40B4-BE49-F238E27FC236}">
                  <a16:creationId xmlns:a16="http://schemas.microsoft.com/office/drawing/2014/main" id="{E8A04FE7-55ED-42CD-8FCA-1DBE7C2927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FC98EF7-4A12-4F3A-B7A3-1AAEF0527A65}"/>
              </a:ext>
            </a:extLst>
          </p:cNvPr>
          <p:cNvGrpSpPr/>
          <p:nvPr/>
        </p:nvGrpSpPr>
        <p:grpSpPr>
          <a:xfrm>
            <a:off x="8646778" y="5332467"/>
            <a:ext cx="2512085" cy="608841"/>
            <a:chOff x="12042417" y="3769446"/>
            <a:chExt cx="2512442" cy="608928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9526366-6C54-4F75-994B-3D0B92AE059A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Batch</a:t>
              </a:r>
            </a:p>
          </p:txBody>
        </p:sp>
        <p:pic>
          <p:nvPicPr>
            <p:cNvPr id="127" name="Picture 4">
              <a:extLst>
                <a:ext uri="{FF2B5EF4-FFF2-40B4-BE49-F238E27FC236}">
                  <a16:creationId xmlns:a16="http://schemas.microsoft.com/office/drawing/2014/main" id="{ED90AF1E-4148-477D-A05C-652306F1C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58926AB-1BC5-4FF9-8C81-A1D5E48DFEDC}"/>
              </a:ext>
            </a:extLst>
          </p:cNvPr>
          <p:cNvGrpSpPr/>
          <p:nvPr/>
        </p:nvGrpSpPr>
        <p:grpSpPr>
          <a:xfrm>
            <a:off x="525004" y="1668563"/>
            <a:ext cx="1453914" cy="1480465"/>
            <a:chOff x="608671" y="1428750"/>
            <a:chExt cx="1483698" cy="1510794"/>
          </a:xfrm>
        </p:grpSpPr>
        <p:sp>
          <p:nvSpPr>
            <p:cNvPr id="103" name="Rounded Rectangle 11">
              <a:extLst>
                <a:ext uri="{FF2B5EF4-FFF2-40B4-BE49-F238E27FC236}">
                  <a16:creationId xmlns:a16="http://schemas.microsoft.com/office/drawing/2014/main" id="{418DBFFB-0F01-405A-A0DA-56DA5E34E995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C65179E-710B-483F-B1DB-9AF0E2AA1956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Control</a:t>
              </a:r>
            </a:p>
            <a:p>
              <a:pPr algn="ctr" defTabSz="878221">
                <a:defRPr/>
              </a:pPr>
              <a:r>
                <a:rPr lang="en-US" sz="1075" kern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(SCC)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2A74570-8E89-44FF-B32A-1BD441030EBA}"/>
                </a:ext>
              </a:extLst>
            </p:cNvPr>
            <p:cNvSpPr txBox="1"/>
            <p:nvPr/>
          </p:nvSpPr>
          <p:spPr>
            <a:xfrm>
              <a:off x="889041" y="1428750"/>
              <a:ext cx="967141" cy="390626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80" indent="-228480" algn="ctr" defTabSz="878221">
                <a:defRPr/>
              </a:pPr>
              <a:endParaRPr lang="en-US" sz="1961" b="1" kern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973CB316-FE7A-49E7-8C62-B72AC082E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9478" y="2532713"/>
              <a:ext cx="360364" cy="358071"/>
            </a:xfrm>
            <a:prstGeom prst="rect">
              <a:avLst/>
            </a:prstGeom>
          </p:spPr>
        </p:pic>
      </p:grpSp>
      <p:pic>
        <p:nvPicPr>
          <p:cNvPr id="95" name="Windows" descr="Related image">
            <a:extLst>
              <a:ext uri="{FF2B5EF4-FFF2-40B4-BE49-F238E27FC236}">
                <a16:creationId xmlns:a16="http://schemas.microsoft.com/office/drawing/2014/main" id="{C5536173-6543-4FB3-970E-CF4265BFD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200198" y="3335021"/>
            <a:ext cx="438603" cy="43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Linux" descr="Image result for linux icon">
            <a:extLst>
              <a:ext uri="{FF2B5EF4-FFF2-40B4-BE49-F238E27FC236}">
                <a16:creationId xmlns:a16="http://schemas.microsoft.com/office/drawing/2014/main" id="{24AA1740-3994-45E1-9EE8-BFEDEDA67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44" y="3341206"/>
            <a:ext cx="420511" cy="42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IoT">
            <a:extLst>
              <a:ext uri="{FF2B5EF4-FFF2-40B4-BE49-F238E27FC236}">
                <a16:creationId xmlns:a16="http://schemas.microsoft.com/office/drawing/2014/main" id="{C9F3F5A4-1242-4E07-9C75-250CFA43F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 bwMode="auto">
          <a:xfrm>
            <a:off x="200146" y="3332107"/>
            <a:ext cx="438707" cy="4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.NET">
            <a:extLst>
              <a:ext uri="{FF2B5EF4-FFF2-40B4-BE49-F238E27FC236}">
                <a16:creationId xmlns:a16="http://schemas.microsoft.com/office/drawing/2014/main" id="{C2BE41CC-33A5-41FA-952B-4047FED4A29E}"/>
              </a:ext>
            </a:extLst>
          </p:cNvPr>
          <p:cNvSpPr/>
          <p:nvPr/>
        </p:nvSpPr>
        <p:spPr>
          <a:xfrm>
            <a:off x="107599" y="3366820"/>
            <a:ext cx="699580" cy="374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25"/>
            <a:r>
              <a:rPr lang="en-US" b="1" dirty="0">
                <a:solidFill>
                  <a:srgbClr val="1A1A1A"/>
                </a:solidFill>
                <a:latin typeface="Segoe UI"/>
              </a:rPr>
              <a:t>.NET</a:t>
            </a:r>
          </a:p>
        </p:txBody>
      </p:sp>
      <p:pic>
        <p:nvPicPr>
          <p:cNvPr id="99" name="Java" descr="Image result for java icon">
            <a:extLst>
              <a:ext uri="{FF2B5EF4-FFF2-40B4-BE49-F238E27FC236}">
                <a16:creationId xmlns:a16="http://schemas.microsoft.com/office/drawing/2014/main" id="{16ED1629-3F75-4FCA-BAE5-29ACCCC8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3" y="3212293"/>
            <a:ext cx="678332" cy="67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Lifecycle Primitives</a:t>
            </a:r>
          </a:p>
        </p:txBody>
      </p: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C1076CBC-4A3E-48F3-BF42-5701321D3E20}"/>
              </a:ext>
            </a:extLst>
          </p:cNvPr>
          <p:cNvGrpSpPr/>
          <p:nvPr/>
        </p:nvGrpSpPr>
        <p:grpSpPr>
          <a:xfrm>
            <a:off x="176438" y="4913935"/>
            <a:ext cx="2568481" cy="1778341"/>
            <a:chOff x="173917" y="4914564"/>
            <a:chExt cx="2569574" cy="1779099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367125B4-DE00-4BDD-9235-6D40BFD8F166}"/>
                </a:ext>
              </a:extLst>
            </p:cNvPr>
            <p:cNvGrpSpPr/>
            <p:nvPr/>
          </p:nvGrpSpPr>
          <p:grpSpPr>
            <a:xfrm>
              <a:off x="173917" y="4942033"/>
              <a:ext cx="2569574" cy="1751630"/>
              <a:chOff x="252964" y="4780912"/>
              <a:chExt cx="2621099" cy="1786754"/>
            </a:xfrm>
          </p:grpSpPr>
          <p:sp>
            <p:nvSpPr>
              <p:cNvPr id="425" name="Rounded Rectangle 11">
                <a:extLst>
                  <a:ext uri="{FF2B5EF4-FFF2-40B4-BE49-F238E27FC236}">
                    <a16:creationId xmlns:a16="http://schemas.microsoft.com/office/drawing/2014/main" id="{25434529-B527-4861-94C8-9B7CE6287403}"/>
                  </a:ext>
                </a:extLst>
              </p:cNvPr>
              <p:cNvSpPr/>
              <p:nvPr/>
            </p:nvSpPr>
            <p:spPr>
              <a:xfrm>
                <a:off x="300269" y="4780912"/>
                <a:ext cx="2573794" cy="1786754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74B7D0F-DAF7-4038-BF10-EB1E893528B7}"/>
                  </a:ext>
                </a:extLst>
              </p:cNvPr>
              <p:cNvGrpSpPr/>
              <p:nvPr/>
            </p:nvGrpSpPr>
            <p:grpSpPr>
              <a:xfrm>
                <a:off x="1756065" y="5902498"/>
                <a:ext cx="658373" cy="378242"/>
                <a:chOff x="2195243" y="5902498"/>
                <a:chExt cx="658373" cy="378242"/>
              </a:xfrm>
            </p:grpSpPr>
            <p:sp>
              <p:nvSpPr>
                <p:cNvPr id="438" name="Rectangle 30">
                  <a:extLst>
                    <a:ext uri="{FF2B5EF4-FFF2-40B4-BE49-F238E27FC236}">
                      <a16:creationId xmlns:a16="http://schemas.microsoft.com/office/drawing/2014/main" id="{405596C5-7195-4E1C-9925-912A0213F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989" y="5902498"/>
                  <a:ext cx="509916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9" name="Oval 31">
                  <a:extLst>
                    <a:ext uri="{FF2B5EF4-FFF2-40B4-BE49-F238E27FC236}">
                      <a16:creationId xmlns:a16="http://schemas.microsoft.com/office/drawing/2014/main" id="{0874789B-55C0-4204-9BCB-41E5B0625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4429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0" name="Rectangle 32">
                  <a:extLst>
                    <a:ext uri="{FF2B5EF4-FFF2-40B4-BE49-F238E27FC236}">
                      <a16:creationId xmlns:a16="http://schemas.microsoft.com/office/drawing/2014/main" id="{77A4B491-A5F2-4644-979C-935CE6D5B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062" y="5929607"/>
                  <a:ext cx="475061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1" name="Freeform 33">
                  <a:extLst>
                    <a:ext uri="{FF2B5EF4-FFF2-40B4-BE49-F238E27FC236}">
                      <a16:creationId xmlns:a16="http://schemas.microsoft.com/office/drawing/2014/main" id="{CF6CA24C-F594-46C8-8ABF-826691FD5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5243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7 w 449"/>
                    <a:gd name="T5" fmla="*/ 18 h 18"/>
                    <a:gd name="T6" fmla="*/ 433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8" y="18"/>
                        <a:pt x="17" y="18"/>
                      </a:cubicBezTo>
                      <a:cubicBezTo>
                        <a:pt x="433" y="18"/>
                        <a:pt x="433" y="18"/>
                        <a:pt x="433" y="18"/>
                      </a:cubicBezTo>
                      <a:cubicBezTo>
                        <a:pt x="442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2" name="Freeform 38">
                  <a:extLst>
                    <a:ext uri="{FF2B5EF4-FFF2-40B4-BE49-F238E27FC236}">
                      <a16:creationId xmlns:a16="http://schemas.microsoft.com/office/drawing/2014/main" id="{3DC52C5F-5424-46B9-88AE-42975EC03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0519" y="6016100"/>
                  <a:ext cx="171693" cy="153621"/>
                </a:xfrm>
                <a:custGeom>
                  <a:avLst/>
                  <a:gdLst>
                    <a:gd name="T0" fmla="*/ 99 w 117"/>
                    <a:gd name="T1" fmla="*/ 40 h 105"/>
                    <a:gd name="T2" fmla="*/ 114 w 117"/>
                    <a:gd name="T3" fmla="*/ 14 h 105"/>
                    <a:gd name="T4" fmla="*/ 89 w 117"/>
                    <a:gd name="T5" fmla="*/ 1 h 105"/>
                    <a:gd name="T6" fmla="*/ 63 w 117"/>
                    <a:gd name="T7" fmla="*/ 7 h 105"/>
                    <a:gd name="T8" fmla="*/ 40 w 117"/>
                    <a:gd name="T9" fmla="*/ 1 h 105"/>
                    <a:gd name="T10" fmla="*/ 12 w 117"/>
                    <a:gd name="T11" fmla="*/ 18 h 105"/>
                    <a:gd name="T12" fmla="*/ 20 w 117"/>
                    <a:gd name="T13" fmla="*/ 87 h 105"/>
                    <a:gd name="T14" fmla="*/ 42 w 117"/>
                    <a:gd name="T15" fmla="*/ 105 h 105"/>
                    <a:gd name="T16" fmla="*/ 64 w 117"/>
                    <a:gd name="T17" fmla="*/ 99 h 105"/>
                    <a:gd name="T18" fmla="*/ 87 w 117"/>
                    <a:gd name="T19" fmla="*/ 104 h 105"/>
                    <a:gd name="T20" fmla="*/ 108 w 117"/>
                    <a:gd name="T21" fmla="*/ 88 h 105"/>
                    <a:gd name="T22" fmla="*/ 117 w 117"/>
                    <a:gd name="T23" fmla="*/ 68 h 105"/>
                    <a:gd name="T24" fmla="*/ 99 w 117"/>
                    <a:gd name="T25" fmla="*/ 4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05">
                      <a:moveTo>
                        <a:pt x="99" y="40"/>
                      </a:moveTo>
                      <a:cubicBezTo>
                        <a:pt x="99" y="23"/>
                        <a:pt x="113" y="15"/>
                        <a:pt x="114" y="14"/>
                      </a:cubicBezTo>
                      <a:cubicBezTo>
                        <a:pt x="106" y="3"/>
                        <a:pt x="93" y="1"/>
                        <a:pt x="89" y="1"/>
                      </a:cubicBezTo>
                      <a:cubicBezTo>
                        <a:pt x="78" y="0"/>
                        <a:pt x="68" y="7"/>
                        <a:pt x="63" y="7"/>
                      </a:cubicBezTo>
                      <a:cubicBezTo>
                        <a:pt x="57" y="7"/>
                        <a:pt x="49" y="1"/>
                        <a:pt x="40" y="1"/>
                      </a:cubicBezTo>
                      <a:cubicBezTo>
                        <a:pt x="28" y="1"/>
                        <a:pt x="18" y="8"/>
                        <a:pt x="12" y="18"/>
                      </a:cubicBezTo>
                      <a:cubicBezTo>
                        <a:pt x="0" y="39"/>
                        <a:pt x="9" y="70"/>
                        <a:pt x="20" y="87"/>
                      </a:cubicBezTo>
                      <a:cubicBezTo>
                        <a:pt x="26" y="96"/>
                        <a:pt x="33" y="105"/>
                        <a:pt x="42" y="105"/>
                      </a:cubicBezTo>
                      <a:cubicBezTo>
                        <a:pt x="51" y="104"/>
                        <a:pt x="54" y="99"/>
                        <a:pt x="64" y="99"/>
                      </a:cubicBezTo>
                      <a:cubicBezTo>
                        <a:pt x="75" y="99"/>
                        <a:pt x="78" y="105"/>
                        <a:pt x="87" y="104"/>
                      </a:cubicBezTo>
                      <a:cubicBezTo>
                        <a:pt x="96" y="104"/>
                        <a:pt x="102" y="96"/>
                        <a:pt x="108" y="88"/>
                      </a:cubicBezTo>
                      <a:cubicBezTo>
                        <a:pt x="115" y="78"/>
                        <a:pt x="117" y="69"/>
                        <a:pt x="117" y="68"/>
                      </a:cubicBezTo>
                      <a:cubicBezTo>
                        <a:pt x="117" y="68"/>
                        <a:pt x="99" y="61"/>
                        <a:pt x="99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3" name="Freeform 39">
                  <a:extLst>
                    <a:ext uri="{FF2B5EF4-FFF2-40B4-BE49-F238E27FC236}">
                      <a16:creationId xmlns:a16="http://schemas.microsoft.com/office/drawing/2014/main" id="{1A48F4D9-8A57-47AC-9092-31C55729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0884" y="5968335"/>
                  <a:ext cx="42600" cy="47765"/>
                </a:xfrm>
                <a:custGeom>
                  <a:avLst/>
                  <a:gdLst>
                    <a:gd name="T0" fmla="*/ 21 w 29"/>
                    <a:gd name="T1" fmla="*/ 22 h 32"/>
                    <a:gd name="T2" fmla="*/ 28 w 29"/>
                    <a:gd name="T3" fmla="*/ 0 h 32"/>
                    <a:gd name="T4" fmla="*/ 8 w 29"/>
                    <a:gd name="T5" fmla="*/ 10 h 32"/>
                    <a:gd name="T6" fmla="*/ 1 w 29"/>
                    <a:gd name="T7" fmla="*/ 31 h 32"/>
                    <a:gd name="T8" fmla="*/ 21 w 29"/>
                    <a:gd name="T9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1" y="22"/>
                      </a:moveTo>
                      <a:cubicBezTo>
                        <a:pt x="26" y="16"/>
                        <a:pt x="29" y="8"/>
                        <a:pt x="28" y="0"/>
                      </a:cubicBezTo>
                      <a:cubicBezTo>
                        <a:pt x="21" y="0"/>
                        <a:pt x="13" y="4"/>
                        <a:pt x="8" y="10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8" y="32"/>
                        <a:pt x="16" y="27"/>
                        <a:pt x="21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909608E9-7886-4794-A75E-824B855BD18B}"/>
                  </a:ext>
                </a:extLst>
              </p:cNvPr>
              <p:cNvGrpSpPr/>
              <p:nvPr/>
            </p:nvGrpSpPr>
            <p:grpSpPr>
              <a:xfrm>
                <a:off x="606413" y="5902498"/>
                <a:ext cx="658373" cy="378242"/>
                <a:chOff x="1392286" y="5902498"/>
                <a:chExt cx="658373" cy="378242"/>
              </a:xfrm>
            </p:grpSpPr>
            <p:sp>
              <p:nvSpPr>
                <p:cNvPr id="430" name="Rectangle 34">
                  <a:extLst>
                    <a:ext uri="{FF2B5EF4-FFF2-40B4-BE49-F238E27FC236}">
                      <a16:creationId xmlns:a16="http://schemas.microsoft.com/office/drawing/2014/main" id="{42769254-4BE7-4ED4-B906-0ACFE0542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9742" y="5902498"/>
                  <a:ext cx="511207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1" name="Oval 35">
                  <a:extLst>
                    <a:ext uri="{FF2B5EF4-FFF2-40B4-BE49-F238E27FC236}">
                      <a16:creationId xmlns:a16="http://schemas.microsoft.com/office/drawing/2014/main" id="{D3691325-86B2-4D07-BFF0-B243DEE6A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1472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2" name="Rectangle 36">
                  <a:extLst>
                    <a:ext uri="{FF2B5EF4-FFF2-40B4-BE49-F238E27FC236}">
                      <a16:creationId xmlns:a16="http://schemas.microsoft.com/office/drawing/2014/main" id="{CD45FF50-3410-456F-BA14-F3DB27E4B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7815" y="5929607"/>
                  <a:ext cx="476352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3" name="Freeform 37">
                  <a:extLst>
                    <a:ext uri="{FF2B5EF4-FFF2-40B4-BE49-F238E27FC236}">
                      <a16:creationId xmlns:a16="http://schemas.microsoft.com/office/drawing/2014/main" id="{69B2D367-825F-4F17-ACA8-3F9D646CD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2286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4" name="Freeform 40">
                  <a:extLst>
                    <a:ext uri="{FF2B5EF4-FFF2-40B4-BE49-F238E27FC236}">
                      <a16:creationId xmlns:a16="http://schemas.microsoft.com/office/drawing/2014/main" id="{29D0DEC2-E5DA-4772-BAE8-14E9512FB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5988990"/>
                  <a:ext cx="98110" cy="86493"/>
                </a:xfrm>
                <a:custGeom>
                  <a:avLst/>
                  <a:gdLst>
                    <a:gd name="T0" fmla="*/ 0 w 76"/>
                    <a:gd name="T1" fmla="*/ 67 h 67"/>
                    <a:gd name="T2" fmla="*/ 76 w 76"/>
                    <a:gd name="T3" fmla="*/ 67 h 67"/>
                    <a:gd name="T4" fmla="*/ 76 w 76"/>
                    <a:gd name="T5" fmla="*/ 0 h 67"/>
                    <a:gd name="T6" fmla="*/ 0 w 76"/>
                    <a:gd name="T7" fmla="*/ 11 h 67"/>
                    <a:gd name="T8" fmla="*/ 0 w 7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7">
                      <a:moveTo>
                        <a:pt x="0" y="67"/>
                      </a:moveTo>
                      <a:lnTo>
                        <a:pt x="76" y="67"/>
                      </a:lnTo>
                      <a:lnTo>
                        <a:pt x="76" y="0"/>
                      </a:lnTo>
                      <a:lnTo>
                        <a:pt x="0" y="11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5" name="Freeform 41">
                  <a:extLst>
                    <a:ext uri="{FF2B5EF4-FFF2-40B4-BE49-F238E27FC236}">
                      <a16:creationId xmlns:a16="http://schemas.microsoft.com/office/drawing/2014/main" id="{D50F5727-7F87-4E0D-AFEB-5FC978683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03191"/>
                  <a:ext cx="73582" cy="72292"/>
                </a:xfrm>
                <a:custGeom>
                  <a:avLst/>
                  <a:gdLst>
                    <a:gd name="T0" fmla="*/ 57 w 57"/>
                    <a:gd name="T1" fmla="*/ 56 h 56"/>
                    <a:gd name="T2" fmla="*/ 57 w 57"/>
                    <a:gd name="T3" fmla="*/ 0 h 56"/>
                    <a:gd name="T4" fmla="*/ 0 w 57"/>
                    <a:gd name="T5" fmla="*/ 8 h 56"/>
                    <a:gd name="T6" fmla="*/ 0 w 57"/>
                    <a:gd name="T7" fmla="*/ 56 h 56"/>
                    <a:gd name="T8" fmla="*/ 57 w 57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6">
                      <a:moveTo>
                        <a:pt x="57" y="56"/>
                      </a:moveTo>
                      <a:lnTo>
                        <a:pt x="57" y="0"/>
                      </a:lnTo>
                      <a:lnTo>
                        <a:pt x="0" y="8"/>
                      </a:lnTo>
                      <a:lnTo>
                        <a:pt x="0" y="56"/>
                      </a:lnTo>
                      <a:lnTo>
                        <a:pt x="57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6" name="Freeform 42">
                  <a:extLst>
                    <a:ext uri="{FF2B5EF4-FFF2-40B4-BE49-F238E27FC236}">
                      <a16:creationId xmlns:a16="http://schemas.microsoft.com/office/drawing/2014/main" id="{CCB18705-0B60-4350-BF2B-9A638B56D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78064"/>
                  <a:ext cx="73582" cy="73583"/>
                </a:xfrm>
                <a:custGeom>
                  <a:avLst/>
                  <a:gdLst>
                    <a:gd name="T0" fmla="*/ 57 w 57"/>
                    <a:gd name="T1" fmla="*/ 0 h 57"/>
                    <a:gd name="T2" fmla="*/ 0 w 57"/>
                    <a:gd name="T3" fmla="*/ 0 h 57"/>
                    <a:gd name="T4" fmla="*/ 0 w 57"/>
                    <a:gd name="T5" fmla="*/ 49 h 57"/>
                    <a:gd name="T6" fmla="*/ 57 w 57"/>
                    <a:gd name="T7" fmla="*/ 57 h 57"/>
                    <a:gd name="T8" fmla="*/ 57 w 57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7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57" y="57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7" name="Freeform 43">
                  <a:extLst>
                    <a:ext uri="{FF2B5EF4-FFF2-40B4-BE49-F238E27FC236}">
                      <a16:creationId xmlns:a16="http://schemas.microsoft.com/office/drawing/2014/main" id="{6976B09C-DFBF-432B-8FE8-DB81A450F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6078064"/>
                  <a:ext cx="98110" cy="8778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7 h 68"/>
                    <a:gd name="T4" fmla="*/ 76 w 76"/>
                    <a:gd name="T5" fmla="*/ 68 h 68"/>
                    <a:gd name="T6" fmla="*/ 76 w 76"/>
                    <a:gd name="T7" fmla="*/ 0 h 68"/>
                    <a:gd name="T8" fmla="*/ 0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lnTo>
                        <a:pt x="0" y="57"/>
                      </a:lnTo>
                      <a:lnTo>
                        <a:pt x="76" y="68"/>
                      </a:lnTo>
                      <a:lnTo>
                        <a:pt x="7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D42FAE1D-3332-421F-8B41-F6AFC62DCD9C}"/>
                  </a:ext>
                </a:extLst>
              </p:cNvPr>
              <p:cNvSpPr txBox="1"/>
              <p:nvPr/>
            </p:nvSpPr>
            <p:spPr>
              <a:xfrm>
                <a:off x="252964" y="4876684"/>
                <a:ext cx="967141" cy="390626"/>
              </a:xfrm>
              <a:prstGeom prst="rect">
                <a:avLst/>
              </a:prstGeom>
            </p:spPr>
            <p:txBody>
              <a:bodyPr vert="horz" wrap="square" lIns="89555" tIns="89555" rIns="89555" bIns="89555" rtlCol="0" anchor="t">
                <a:noAutofit/>
              </a:bodyPr>
              <a:lstStyle/>
              <a:p>
                <a:pPr marL="228473" indent="-228473" algn="ctr" defTabSz="878201">
                  <a:defRPr/>
                </a:pPr>
                <a:endParaRPr lang="en-US" sz="1961" b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29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B7B88471-6367-4628-B743-08F6C8081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1362028" y="6201582"/>
                <a:ext cx="293484" cy="27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3DEBE045-E0A2-47BC-9311-13E72C7BB96B}"/>
                </a:ext>
              </a:extLst>
            </p:cNvPr>
            <p:cNvSpPr/>
            <p:nvPr/>
          </p:nvSpPr>
          <p:spPr>
            <a:xfrm>
              <a:off x="207764" y="4914564"/>
              <a:ext cx="1097365" cy="292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5848">
                <a:defRPr/>
              </a:pPr>
              <a:r>
                <a:rPr lang="en-US" sz="1271" i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Inner-Loop</a:t>
              </a: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E3E54CA0-0F2A-46AD-B75E-DD6994C3882A}"/>
              </a:ext>
            </a:extLst>
          </p:cNvPr>
          <p:cNvGrpSpPr/>
          <p:nvPr/>
        </p:nvGrpSpPr>
        <p:grpSpPr>
          <a:xfrm>
            <a:off x="2650659" y="1640326"/>
            <a:ext cx="1453914" cy="1496665"/>
            <a:chOff x="2777875" y="1412218"/>
            <a:chExt cx="1483698" cy="1527326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2777875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2825969" y="1794022"/>
              <a:ext cx="1387510" cy="899200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73" indent="-228473" algn="ctr" defTabSz="87820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Build/CI,</a:t>
              </a:r>
            </a:p>
            <a:p>
              <a:pPr marL="228473" indent="-228473" algn="ctr" defTabSz="87820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Integrate,</a:t>
              </a:r>
            </a:p>
            <a:p>
              <a:pPr marL="228473" indent="-228473" algn="ctr" defTabSz="87820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</a:t>
              </a:r>
            </a:p>
          </p:txBody>
        </p:sp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9EF8D2C1-5C7B-41D7-B735-BB54795DBA25}"/>
                </a:ext>
              </a:extLst>
            </p:cNvPr>
            <p:cNvSpPr txBox="1"/>
            <p:nvPr/>
          </p:nvSpPr>
          <p:spPr>
            <a:xfrm>
              <a:off x="3081795" y="1412218"/>
              <a:ext cx="967141" cy="390626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73" indent="-228473" algn="ctr" defTabSz="878201">
                <a:defRPr/>
              </a:pPr>
              <a:endParaRPr lang="en-US" sz="1961" b="1" kern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2723" y="5306612"/>
            <a:ext cx="2189736" cy="141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defTabSz="895848">
              <a:defRPr/>
            </a:pPr>
            <a:endParaRPr lang="en-US" sz="1765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B7CAE449-32B1-49F3-9A20-8329361474CA}"/>
              </a:ext>
            </a:extLst>
          </p:cNvPr>
          <p:cNvGrpSpPr/>
          <p:nvPr/>
        </p:nvGrpSpPr>
        <p:grpSpPr>
          <a:xfrm>
            <a:off x="808993" y="5267568"/>
            <a:ext cx="1293633" cy="878656"/>
            <a:chOff x="1883426" y="5104140"/>
            <a:chExt cx="1320136" cy="896657"/>
          </a:xfrm>
        </p:grpSpPr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E90922A-247A-42B4-A972-AE4D108E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F74ED06-23BA-4839-AC54-44835D9FD686}"/>
                </a:ext>
              </a:extLst>
            </p:cNvPr>
            <p:cNvSpPr/>
            <p:nvPr/>
          </p:nvSpPr>
          <p:spPr>
            <a:xfrm>
              <a:off x="1883426" y="5483572"/>
              <a:ext cx="24047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AF5D07FE-1A7B-4FE0-8709-31D9067ED4E0}"/>
                </a:ext>
              </a:extLst>
            </p:cNvPr>
            <p:cNvSpPr/>
            <p:nvPr/>
          </p:nvSpPr>
          <p:spPr>
            <a:xfrm>
              <a:off x="2379447" y="5104140"/>
              <a:ext cx="183214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6DB2DA2-15C1-4FB2-AF4D-715EB7CFB0CA}"/>
                </a:ext>
              </a:extLst>
            </p:cNvPr>
            <p:cNvSpPr/>
            <p:nvPr/>
          </p:nvSpPr>
          <p:spPr>
            <a:xfrm>
              <a:off x="2817502" y="5483572"/>
              <a:ext cx="38606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C4839E7-E838-483D-8079-6FA4EB5640E1}"/>
                </a:ext>
              </a:extLst>
            </p:cNvPr>
            <p:cNvSpPr/>
            <p:nvPr/>
          </p:nvSpPr>
          <p:spPr>
            <a:xfrm>
              <a:off x="2308916" y="5862142"/>
              <a:ext cx="302632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E370B941-776D-417C-91BB-2422AD2612AE}"/>
              </a:ext>
            </a:extLst>
          </p:cNvPr>
          <p:cNvGrpSpPr/>
          <p:nvPr/>
        </p:nvGrpSpPr>
        <p:grpSpPr>
          <a:xfrm>
            <a:off x="4803446" y="1616306"/>
            <a:ext cx="1453914" cy="1520681"/>
            <a:chOff x="4974763" y="1387710"/>
            <a:chExt cx="1483698" cy="1551834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4974763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5150687" y="1935424"/>
              <a:ext cx="1240480" cy="310392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73" indent="-228473" algn="ctr" defTabSz="87820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CD, Deploy</a:t>
              </a:r>
            </a:p>
          </p:txBody>
        </p: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0AE8E7BC-928C-4FBD-8548-D6AE39C569C9}"/>
                </a:ext>
              </a:extLst>
            </p:cNvPr>
            <p:cNvSpPr txBox="1"/>
            <p:nvPr/>
          </p:nvSpPr>
          <p:spPr>
            <a:xfrm>
              <a:off x="5223238" y="1387710"/>
              <a:ext cx="967141" cy="390626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73" indent="-228473" algn="ctr" defTabSz="878201">
                <a:defRPr/>
              </a:pPr>
              <a:endParaRPr lang="en-US" sz="1961" b="1" kern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65562474-5C45-47FC-842A-5B200C60BD48}"/>
              </a:ext>
            </a:extLst>
          </p:cNvPr>
          <p:cNvGrpSpPr/>
          <p:nvPr/>
        </p:nvGrpSpPr>
        <p:grpSpPr>
          <a:xfrm>
            <a:off x="2474205" y="3339048"/>
            <a:ext cx="3741004" cy="1575555"/>
            <a:chOff x="2472663" y="3339013"/>
            <a:chExt cx="3742594" cy="1576225"/>
          </a:xfrm>
        </p:grpSpPr>
        <p:sp>
          <p:nvSpPr>
            <p:cNvPr id="461" name="Rounded Rectangle 12">
              <a:extLst>
                <a:ext uri="{FF2B5EF4-FFF2-40B4-BE49-F238E27FC236}">
                  <a16:creationId xmlns:a16="http://schemas.microsoft.com/office/drawing/2014/main" id="{05192387-F7D5-4C8B-84CD-3897871BD71E}"/>
                </a:ext>
              </a:extLst>
            </p:cNvPr>
            <p:cNvSpPr/>
            <p:nvPr/>
          </p:nvSpPr>
          <p:spPr>
            <a:xfrm>
              <a:off x="3765931" y="3339013"/>
              <a:ext cx="2449326" cy="144945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EAB6DE45-BABC-4F25-8C06-FF4B0C2BD7A5}"/>
                </a:ext>
              </a:extLst>
            </p:cNvPr>
            <p:cNvSpPr/>
            <p:nvPr/>
          </p:nvSpPr>
          <p:spPr>
            <a:xfrm>
              <a:off x="4708935" y="4175695"/>
              <a:ext cx="1066970" cy="246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</a:p>
          </p:txBody>
        </p:sp>
        <p:pic>
          <p:nvPicPr>
            <p:cNvPr id="463" name="ACR">
              <a:extLst>
                <a:ext uri="{FF2B5EF4-FFF2-40B4-BE49-F238E27FC236}">
                  <a16:creationId xmlns:a16="http://schemas.microsoft.com/office/drawing/2014/main" id="{666E99BF-0528-46A0-A2F6-02601132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941259" y="3746555"/>
              <a:ext cx="554779" cy="554779"/>
            </a:xfrm>
            <a:prstGeom prst="rect">
              <a:avLst/>
            </a:prstGeom>
          </p:spPr>
        </p:pic>
        <p:sp>
          <p:nvSpPr>
            <p:cNvPr id="464" name="Lightning Bolt 463">
              <a:extLst>
                <a:ext uri="{FF2B5EF4-FFF2-40B4-BE49-F238E27FC236}">
                  <a16:creationId xmlns:a16="http://schemas.microsoft.com/office/drawing/2014/main" id="{18A345C2-E975-4CAD-A6C3-A51639520058}"/>
                </a:ext>
              </a:extLst>
            </p:cNvPr>
            <p:cNvSpPr/>
            <p:nvPr/>
          </p:nvSpPr>
          <p:spPr>
            <a:xfrm>
              <a:off x="5481892" y="3811142"/>
              <a:ext cx="48312" cy="73475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9ADE7C29-AD9A-4D02-96D0-0B4C440A0A8C}"/>
                </a:ext>
              </a:extLst>
            </p:cNvPr>
            <p:cNvSpPr/>
            <p:nvPr/>
          </p:nvSpPr>
          <p:spPr>
            <a:xfrm>
              <a:off x="2472663" y="4508858"/>
              <a:ext cx="1066970" cy="40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336CAAB2-A41F-485B-8EFF-1870A0C798C9}"/>
              </a:ext>
            </a:extLst>
          </p:cNvPr>
          <p:cNvGrpSpPr/>
          <p:nvPr/>
        </p:nvGrpSpPr>
        <p:grpSpPr>
          <a:xfrm>
            <a:off x="3975592" y="3818594"/>
            <a:ext cx="780292" cy="756891"/>
            <a:chOff x="3974684" y="3818762"/>
            <a:chExt cx="780624" cy="757214"/>
          </a:xfrm>
        </p:grpSpPr>
        <p:sp>
          <p:nvSpPr>
            <p:cNvPr id="471" name="Lightning Bolt 470">
              <a:extLst>
                <a:ext uri="{FF2B5EF4-FFF2-40B4-BE49-F238E27FC236}">
                  <a16:creationId xmlns:a16="http://schemas.microsoft.com/office/drawing/2014/main" id="{8BF7E621-08C8-4107-B923-64643F92AA94}"/>
                </a:ext>
              </a:extLst>
            </p:cNvPr>
            <p:cNvSpPr/>
            <p:nvPr/>
          </p:nvSpPr>
          <p:spPr>
            <a:xfrm>
              <a:off x="4651312" y="3818762"/>
              <a:ext cx="48312" cy="73475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3974684" y="4175695"/>
              <a:ext cx="780624" cy="4002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b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Tasks</a:t>
              </a:r>
            </a:p>
          </p:txBody>
        </p:sp>
      </p:grp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2B93CABC-1FCB-4894-A6EF-6993A46B5BF0}"/>
              </a:ext>
            </a:extLst>
          </p:cNvPr>
          <p:cNvCxnSpPr>
            <a:cxnSpLocks/>
          </p:cNvCxnSpPr>
          <p:nvPr/>
        </p:nvCxnSpPr>
        <p:spPr>
          <a:xfrm flipV="1">
            <a:off x="3255931" y="3540545"/>
            <a:ext cx="640276" cy="45837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650661" y="3346327"/>
            <a:ext cx="873340" cy="792690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3"/>
              <a:ext cx="793570" cy="617876"/>
              <a:chOff x="8081204" y="5137617"/>
              <a:chExt cx="1358036" cy="1057369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/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79" name="Picture 2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1616681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0" name="Picture 2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818" y="3847788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2" name="Speech Bubble: Rectangle 481">
            <a:extLst>
              <a:ext uri="{FF2B5EF4-FFF2-40B4-BE49-F238E27FC236}">
                <a16:creationId xmlns:a16="http://schemas.microsoft.com/office/drawing/2014/main" id="{AEDE9167-7EC7-41C7-8628-1A7080B54D7A}"/>
              </a:ext>
            </a:extLst>
          </p:cNvPr>
          <p:cNvSpPr/>
          <p:nvPr/>
        </p:nvSpPr>
        <p:spPr>
          <a:xfrm>
            <a:off x="8435315" y="869322"/>
            <a:ext cx="2165893" cy="652434"/>
          </a:xfrm>
          <a:prstGeom prst="wedgeRectCallout">
            <a:avLst>
              <a:gd name="adj1" fmla="val 65672"/>
              <a:gd name="adj2" fmla="val 25415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Host agents monitor, protect and report running containers</a:t>
            </a:r>
          </a:p>
        </p:txBody>
      </p:sp>
      <p:sp>
        <p:nvSpPr>
          <p:cNvPr id="484" name="Speech Bubble: Rectangle 483">
            <a:extLst>
              <a:ext uri="{FF2B5EF4-FFF2-40B4-BE49-F238E27FC236}">
                <a16:creationId xmlns:a16="http://schemas.microsoft.com/office/drawing/2014/main" id="{38659134-77D9-4AF8-A535-D5325F5094B6}"/>
              </a:ext>
            </a:extLst>
          </p:cNvPr>
          <p:cNvSpPr/>
          <p:nvPr/>
        </p:nvSpPr>
        <p:spPr>
          <a:xfrm>
            <a:off x="5482156" y="4882306"/>
            <a:ext cx="1930883" cy="597371"/>
          </a:xfrm>
          <a:prstGeom prst="wedgeRectCallout">
            <a:avLst>
              <a:gd name="adj1" fmla="val 360"/>
              <a:gd name="adj2" fmla="val -94087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Image Security Scanning</a:t>
            </a:r>
          </a:p>
          <a:p>
            <a:pPr defTabSz="914201">
              <a:defRPr/>
            </a:pPr>
            <a:r>
              <a:rPr lang="en-US" sz="1200" b="1" i="1" kern="0" dirty="0">
                <a:solidFill>
                  <a:srgbClr val="FFC000"/>
                </a:solidFill>
                <a:latin typeface="Calibri" panose="020F0502020204030204"/>
              </a:rPr>
              <a:t>Secure by default with by </a:t>
            </a:r>
            <a:r>
              <a:rPr lang="en-US" sz="1200" b="1" i="1" kern="0" dirty="0" err="1">
                <a:solidFill>
                  <a:srgbClr val="FFC000"/>
                </a:solidFill>
                <a:latin typeface="Calibri" panose="020F0502020204030204"/>
              </a:rPr>
              <a:t>Quarantin-ing</a:t>
            </a:r>
            <a:r>
              <a:rPr lang="en-US" sz="1200" b="1" i="1" kern="0" dirty="0">
                <a:solidFill>
                  <a:srgbClr val="FFC000"/>
                </a:solidFill>
                <a:latin typeface="Calibri" panose="020F0502020204030204"/>
              </a:rPr>
              <a:t> artifacts</a:t>
            </a:r>
          </a:p>
        </p:txBody>
      </p:sp>
      <p:cxnSp>
        <p:nvCxnSpPr>
          <p:cNvPr id="487" name="Straight Arrow Connector 486">
            <a:extLst>
              <a:ext uri="{FF2B5EF4-FFF2-40B4-BE49-F238E27FC236}">
                <a16:creationId xmlns:a16="http://schemas.microsoft.com/office/drawing/2014/main" id="{7F0DA416-E1E9-46CF-BB88-06D94E547BF4}"/>
              </a:ext>
            </a:extLst>
          </p:cNvPr>
          <p:cNvCxnSpPr>
            <a:cxnSpLocks/>
            <a:stCxn id="457" idx="3"/>
            <a:endCxn id="463" idx="0"/>
          </p:cNvCxnSpPr>
          <p:nvPr/>
        </p:nvCxnSpPr>
        <p:spPr>
          <a:xfrm flipH="1">
            <a:off x="5219023" y="2412570"/>
            <a:ext cx="1038337" cy="1333850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8" name="Speech Bubble: Rectangle 487">
            <a:extLst>
              <a:ext uri="{FF2B5EF4-FFF2-40B4-BE49-F238E27FC236}">
                <a16:creationId xmlns:a16="http://schemas.microsoft.com/office/drawing/2014/main" id="{99DC2E5D-810D-4010-9913-F8C912C01DF3}"/>
              </a:ext>
            </a:extLst>
          </p:cNvPr>
          <p:cNvSpPr/>
          <p:nvPr/>
        </p:nvSpPr>
        <p:spPr>
          <a:xfrm>
            <a:off x="6535645" y="2727555"/>
            <a:ext cx="1928891" cy="529353"/>
          </a:xfrm>
          <a:prstGeom prst="wedgeRectCallout">
            <a:avLst>
              <a:gd name="adj1" fmla="val -66718"/>
              <a:gd name="adj2" fmla="val -87436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Upon release, set released flag in ACR </a:t>
            </a:r>
            <a:b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00" b="1" i="1" kern="0" dirty="0">
                <a:solidFill>
                  <a:srgbClr val="FFC000"/>
                </a:solidFill>
                <a:latin typeface="Calibri" panose="020F0502020204030204"/>
              </a:rPr>
              <a:t>(ACR-Auto-purge policies)</a:t>
            </a:r>
          </a:p>
        </p:txBody>
      </p:sp>
      <p:cxnSp>
        <p:nvCxnSpPr>
          <p:cNvPr id="489" name="Straight Arrow Connector 488">
            <a:extLst>
              <a:ext uri="{FF2B5EF4-FFF2-40B4-BE49-F238E27FC236}">
                <a16:creationId xmlns:a16="http://schemas.microsoft.com/office/drawing/2014/main" id="{7934E347-A01E-450C-AB1C-91D22F3FF30A}"/>
              </a:ext>
            </a:extLst>
          </p:cNvPr>
          <p:cNvCxnSpPr>
            <a:cxnSpLocks/>
          </p:cNvCxnSpPr>
          <p:nvPr/>
        </p:nvCxnSpPr>
        <p:spPr>
          <a:xfrm flipV="1">
            <a:off x="2474205" y="4550663"/>
            <a:ext cx="1754155" cy="954496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D6527EA-8B37-499F-927B-9E0233F8A736}"/>
              </a:ext>
            </a:extLst>
          </p:cNvPr>
          <p:cNvSpPr/>
          <p:nvPr/>
        </p:nvSpPr>
        <p:spPr>
          <a:xfrm>
            <a:off x="5650317" y="3652011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A6ACAC03-5C2D-48EA-B163-0E9226460BFB}"/>
              </a:ext>
            </a:extLst>
          </p:cNvPr>
          <p:cNvSpPr/>
          <p:nvPr/>
        </p:nvSpPr>
        <p:spPr>
          <a:xfrm>
            <a:off x="3449014" y="3633261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6D45D04A-4AC4-42E1-85AA-276720DA954E}"/>
              </a:ext>
            </a:extLst>
          </p:cNvPr>
          <p:cNvSpPr/>
          <p:nvPr/>
        </p:nvSpPr>
        <p:spPr>
          <a:xfrm>
            <a:off x="6506413" y="3643157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A909C07E-4706-43DA-8766-CA559839D250}"/>
              </a:ext>
            </a:extLst>
          </p:cNvPr>
          <p:cNvSpPr/>
          <p:nvPr/>
        </p:nvSpPr>
        <p:spPr>
          <a:xfrm>
            <a:off x="6300487" y="2514923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0959A727-18C8-4E9B-B449-21E85538999A}"/>
              </a:ext>
            </a:extLst>
          </p:cNvPr>
          <p:cNvSpPr/>
          <p:nvPr/>
        </p:nvSpPr>
        <p:spPr>
          <a:xfrm>
            <a:off x="10965787" y="1232366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526E0549-C21C-4431-8C49-A0D2156679D1}"/>
              </a:ext>
            </a:extLst>
          </p:cNvPr>
          <p:cNvSpPr/>
          <p:nvPr/>
        </p:nvSpPr>
        <p:spPr>
          <a:xfrm>
            <a:off x="4603215" y="3461854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DB8968F8-D4E0-4CDE-919E-ED0889458F35}"/>
              </a:ext>
            </a:extLst>
          </p:cNvPr>
          <p:cNvSpPr/>
          <p:nvPr/>
        </p:nvSpPr>
        <p:spPr>
          <a:xfrm>
            <a:off x="2603431" y="5468346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cxnSp>
        <p:nvCxnSpPr>
          <p:cNvPr id="500" name="Straight Arrow Connector 499">
            <a:extLst>
              <a:ext uri="{FF2B5EF4-FFF2-40B4-BE49-F238E27FC236}">
                <a16:creationId xmlns:a16="http://schemas.microsoft.com/office/drawing/2014/main" id="{03CAE6D2-9404-455B-B162-E5F9001878BA}"/>
              </a:ext>
            </a:extLst>
          </p:cNvPr>
          <p:cNvCxnSpPr>
            <a:cxnSpLocks/>
          </p:cNvCxnSpPr>
          <p:nvPr/>
        </p:nvCxnSpPr>
        <p:spPr>
          <a:xfrm flipV="1">
            <a:off x="3351673" y="3604740"/>
            <a:ext cx="617495" cy="650151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650119" y="4156063"/>
            <a:ext cx="871068" cy="764451"/>
            <a:chOff x="2649629" y="4156166"/>
            <a:chExt cx="871192" cy="76456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4560"/>
              <a:chOff x="2649629" y="4156161"/>
              <a:chExt cx="871192" cy="76455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1213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700" kern="0" dirty="0">
                    <a:solidFill>
                      <a:srgbClr val="FFFFFF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7DC4F8CD-17EC-4229-826A-25B347D4FA64}"/>
              </a:ext>
            </a:extLst>
          </p:cNvPr>
          <p:cNvGrpSpPr/>
          <p:nvPr/>
        </p:nvGrpSpPr>
        <p:grpSpPr>
          <a:xfrm>
            <a:off x="7249616" y="3313451"/>
            <a:ext cx="903947" cy="597371"/>
            <a:chOff x="7249779" y="3313432"/>
            <a:chExt cx="1454120" cy="960951"/>
          </a:xfrm>
        </p:grpSpPr>
        <p:sp>
          <p:nvSpPr>
            <p:cNvPr id="509" name="Rounded Rectangle 12">
              <a:extLst>
                <a:ext uri="{FF2B5EF4-FFF2-40B4-BE49-F238E27FC236}">
                  <a16:creationId xmlns:a16="http://schemas.microsoft.com/office/drawing/2014/main" id="{8BD3BAD7-3446-4668-BE81-75D1CE4D5338}"/>
                </a:ext>
              </a:extLst>
            </p:cNvPr>
            <p:cNvSpPr/>
            <p:nvPr/>
          </p:nvSpPr>
          <p:spPr>
            <a:xfrm>
              <a:off x="7249779" y="3313432"/>
              <a:ext cx="1454120" cy="960951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1263FF20-B82E-47C3-BD34-A8199DF15D66}"/>
                </a:ext>
              </a:extLst>
            </p:cNvPr>
            <p:cNvSpPr txBox="1"/>
            <p:nvPr/>
          </p:nvSpPr>
          <p:spPr>
            <a:xfrm>
              <a:off x="7368964" y="3903429"/>
              <a:ext cx="1215751" cy="304204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algn="ctr" defTabSz="878201">
                <a:defRPr/>
              </a:pPr>
              <a:endParaRPr lang="en-US" sz="1200" b="1" i="1" kern="0" dirty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pic>
          <p:nvPicPr>
            <p:cNvPr id="511" name="Picture 2" descr="https://ngeor.files.wordpress.com/2017/11/helm-small.png">
              <a:extLst>
                <a:ext uri="{FF2B5EF4-FFF2-40B4-BE49-F238E27FC236}">
                  <a16:creationId xmlns:a16="http://schemas.microsoft.com/office/drawing/2014/main" id="{9CD00E3D-5F22-4B77-AE45-EB353177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2532" b="95696" l="4724" r="97113">
                          <a14:foregroundMark x1="43307" y1="17975" x2="43307" y2="17975"/>
                          <a14:foregroundMark x1="42520" y1="40253" x2="42520" y2="40253"/>
                          <a14:foregroundMark x1="54593" y1="43797" x2="54593" y2="43797"/>
                          <a14:foregroundMark x1="49344" y1="7595" x2="49344" y2="7595"/>
                          <a14:foregroundMark x1="51444" y1="2532" x2="51444" y2="2532"/>
                          <a14:foregroundMark x1="76903" y1="42278" x2="76903" y2="42278"/>
                          <a14:foregroundMark x1="94751" y1="47089" x2="94751" y2="47089"/>
                          <a14:foregroundMark x1="97375" y1="59241" x2="97375" y2="59241"/>
                          <a14:foregroundMark x1="63780" y1="81266" x2="63780" y2="81266"/>
                          <a14:foregroundMark x1="50394" y1="95949" x2="50394" y2="95949"/>
                          <a14:foregroundMark x1="18898" y1="58481" x2="18898" y2="58481"/>
                          <a14:foregroundMark x1="4724" y1="52658" x2="4724" y2="52658"/>
                          <a14:backgroundMark x1="37270" y1="6329" x2="37270" y2="63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3259" y="3383928"/>
              <a:ext cx="707160" cy="733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3" name="Oval 512">
            <a:extLst>
              <a:ext uri="{FF2B5EF4-FFF2-40B4-BE49-F238E27FC236}">
                <a16:creationId xmlns:a16="http://schemas.microsoft.com/office/drawing/2014/main" id="{884357A2-1538-40B0-89E6-8F99E9CA0524}"/>
              </a:ext>
            </a:extLst>
          </p:cNvPr>
          <p:cNvSpPr/>
          <p:nvPr/>
        </p:nvSpPr>
        <p:spPr>
          <a:xfrm>
            <a:off x="8194065" y="3306492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pic>
        <p:nvPicPr>
          <p:cNvPr id="100" name="ACR Build">
            <a:extLst>
              <a:ext uri="{FF2B5EF4-FFF2-40B4-BE49-F238E27FC236}">
                <a16:creationId xmlns:a16="http://schemas.microsoft.com/office/drawing/2014/main" id="{BE8D4BE8-6D3E-4E92-8C04-26435204DB4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117758" y="3717646"/>
            <a:ext cx="497937" cy="497937"/>
          </a:xfrm>
          <a:prstGeom prst="rect">
            <a:avLst/>
          </a:prstGeom>
        </p:spPr>
      </p:pic>
      <p:pic>
        <p:nvPicPr>
          <p:cNvPr id="128" name="Picture 2" descr="Image result for azure security center logo">
            <a:extLst>
              <a:ext uri="{FF2B5EF4-FFF2-40B4-BE49-F238E27FC236}">
                <a16:creationId xmlns:a16="http://schemas.microsoft.com/office/drawing/2014/main" id="{01AF9128-DC57-4079-A101-6342E4DC8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2234814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Image result for azure security center logo">
            <a:extLst>
              <a:ext uri="{FF2B5EF4-FFF2-40B4-BE49-F238E27FC236}">
                <a16:creationId xmlns:a16="http://schemas.microsoft.com/office/drawing/2014/main" id="{79821F4D-14FA-484E-9641-721DB3E4E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2852945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 descr="Image result for azure security center logo">
            <a:extLst>
              <a:ext uri="{FF2B5EF4-FFF2-40B4-BE49-F238E27FC236}">
                <a16:creationId xmlns:a16="http://schemas.microsoft.com/office/drawing/2014/main" id="{0DAB7751-6CF5-49DB-B856-C3CBA16E7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3471076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Image result for azure security center logo">
            <a:extLst>
              <a:ext uri="{FF2B5EF4-FFF2-40B4-BE49-F238E27FC236}">
                <a16:creationId xmlns:a16="http://schemas.microsoft.com/office/drawing/2014/main" id="{17F9D36A-9B98-472E-89F4-0FF14BD95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4089207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2" descr="Image result for azure security center logo">
            <a:extLst>
              <a:ext uri="{FF2B5EF4-FFF2-40B4-BE49-F238E27FC236}">
                <a16:creationId xmlns:a16="http://schemas.microsoft.com/office/drawing/2014/main" id="{510D8479-E566-417F-8915-87029654A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4707338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Image result for azure security center logo">
            <a:extLst>
              <a:ext uri="{FF2B5EF4-FFF2-40B4-BE49-F238E27FC236}">
                <a16:creationId xmlns:a16="http://schemas.microsoft.com/office/drawing/2014/main" id="{954B2697-15C7-47B8-89B9-7E2C1C9E8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5325471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14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144" y="3910822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6DFA745-1858-4F6F-BFA3-4FD89F3F7CA1}"/>
              </a:ext>
            </a:extLst>
          </p:cNvPr>
          <p:cNvGrpSpPr/>
          <p:nvPr/>
        </p:nvGrpSpPr>
        <p:grpSpPr>
          <a:xfrm>
            <a:off x="3913368" y="3363638"/>
            <a:ext cx="757169" cy="334808"/>
            <a:chOff x="3913058" y="3363628"/>
            <a:chExt cx="757277" cy="3348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D83BE58-C896-4953-B8C8-74505616E315}"/>
                </a:ext>
              </a:extLst>
            </p:cNvPr>
            <p:cNvGrpSpPr/>
            <p:nvPr/>
          </p:nvGrpSpPr>
          <p:grpSpPr>
            <a:xfrm>
              <a:off x="3913058" y="3401525"/>
              <a:ext cx="757277" cy="296959"/>
              <a:chOff x="3913058" y="3401525"/>
              <a:chExt cx="757277" cy="296959"/>
            </a:xfrm>
          </p:grpSpPr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4E2BD439-9229-41AA-A129-73FF471ED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3058" y="3401525"/>
                <a:ext cx="211554" cy="203239"/>
              </a:xfrm>
              <a:prstGeom prst="rect">
                <a:avLst/>
              </a:prstGeom>
            </p:spPr>
          </p:pic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83B5EE75-B78D-46F1-A38F-E856B20E7509}"/>
                  </a:ext>
                </a:extLst>
              </p:cNvPr>
              <p:cNvSpPr txBox="1"/>
              <p:nvPr/>
            </p:nvSpPr>
            <p:spPr>
              <a:xfrm>
                <a:off x="4054591" y="3417766"/>
                <a:ext cx="615744" cy="280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600" kern="0" dirty="0">
                    <a:solidFill>
                      <a:srgbClr val="FFC000"/>
                    </a:solidFill>
                    <a:latin typeface="Calibri" panose="020F0502020204030204"/>
                  </a:rPr>
                  <a:t>Base Image Index</a:t>
                </a:r>
              </a:p>
            </p:txBody>
          </p:sp>
        </p:grpSp>
        <p:sp>
          <p:nvSpPr>
            <p:cNvPr id="144" name="Lightning Bolt 143">
              <a:extLst>
                <a:ext uri="{FF2B5EF4-FFF2-40B4-BE49-F238E27FC236}">
                  <a16:creationId xmlns:a16="http://schemas.microsoft.com/office/drawing/2014/main" id="{CA559B9C-D5FF-4638-A662-BB1A4D634BAF}"/>
                </a:ext>
              </a:extLst>
            </p:cNvPr>
            <p:cNvSpPr/>
            <p:nvPr/>
          </p:nvSpPr>
          <p:spPr>
            <a:xfrm>
              <a:off x="4124612" y="3363628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34" name="Twistlock" descr="Related image">
            <a:extLst>
              <a:ext uri="{FF2B5EF4-FFF2-40B4-BE49-F238E27FC236}">
                <a16:creationId xmlns:a16="http://schemas.microsoft.com/office/drawing/2014/main" id="{86998A77-F442-49BD-8F97-27FE8C82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571" y="3930850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Twistlock" descr="Related image">
            <a:extLst>
              <a:ext uri="{FF2B5EF4-FFF2-40B4-BE49-F238E27FC236}">
                <a16:creationId xmlns:a16="http://schemas.microsoft.com/office/drawing/2014/main" id="{C04A883B-D0AB-4D5E-82E2-0C2594A88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33" y="1999090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Twistlock" descr="Related image">
            <a:extLst>
              <a:ext uri="{FF2B5EF4-FFF2-40B4-BE49-F238E27FC236}">
                <a16:creationId xmlns:a16="http://schemas.microsoft.com/office/drawing/2014/main" id="{3D67E3C7-7E29-405B-9CFE-10B6876BB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873" y="2582897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Hurdle">
            <a:extLst>
              <a:ext uri="{FF2B5EF4-FFF2-40B4-BE49-F238E27FC236}">
                <a16:creationId xmlns:a16="http://schemas.microsoft.com/office/drawing/2014/main" id="{C7F91DE9-633B-435B-90CA-39916B530313}"/>
              </a:ext>
            </a:extLst>
          </p:cNvPr>
          <p:cNvSpPr/>
          <p:nvPr/>
        </p:nvSpPr>
        <p:spPr>
          <a:xfrm>
            <a:off x="8535168" y="1562100"/>
            <a:ext cx="66675" cy="4236573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Hurdle">
            <a:extLst>
              <a:ext uri="{FF2B5EF4-FFF2-40B4-BE49-F238E27FC236}">
                <a16:creationId xmlns:a16="http://schemas.microsoft.com/office/drawing/2014/main" id="{54625E46-0517-4D93-8B8B-F20B56A4FB62}"/>
              </a:ext>
            </a:extLst>
          </p:cNvPr>
          <p:cNvSpPr/>
          <p:nvPr/>
        </p:nvSpPr>
        <p:spPr>
          <a:xfrm>
            <a:off x="8263705" y="5727236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Hurdle">
            <a:extLst>
              <a:ext uri="{FF2B5EF4-FFF2-40B4-BE49-F238E27FC236}">
                <a16:creationId xmlns:a16="http://schemas.microsoft.com/office/drawing/2014/main" id="{07FCDD2A-C94F-488D-9423-11A6A8251ECA}"/>
              </a:ext>
            </a:extLst>
          </p:cNvPr>
          <p:cNvSpPr/>
          <p:nvPr/>
        </p:nvSpPr>
        <p:spPr>
          <a:xfrm>
            <a:off x="3637913" y="3219392"/>
            <a:ext cx="66675" cy="257474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Hurdle">
            <a:extLst>
              <a:ext uri="{FF2B5EF4-FFF2-40B4-BE49-F238E27FC236}">
                <a16:creationId xmlns:a16="http://schemas.microsoft.com/office/drawing/2014/main" id="{235F0FDF-AB28-4973-9B67-95059A36A015}"/>
              </a:ext>
            </a:extLst>
          </p:cNvPr>
          <p:cNvSpPr/>
          <p:nvPr/>
        </p:nvSpPr>
        <p:spPr>
          <a:xfrm>
            <a:off x="3366450" y="5722698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AE4D85D-EADC-4086-88B5-ED3113473F71}"/>
              </a:ext>
            </a:extLst>
          </p:cNvPr>
          <p:cNvSpPr/>
          <p:nvPr/>
        </p:nvSpPr>
        <p:spPr>
          <a:xfrm>
            <a:off x="289515" y="1404971"/>
            <a:ext cx="6318562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Applying multiple lines of defense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Runtime scanning, everywhere you can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Apply policy to restrict images to secured registries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Quarantine images, until scanned and secured</a:t>
            </a:r>
          </a:p>
        </p:txBody>
      </p:sp>
      <p:pic>
        <p:nvPicPr>
          <p:cNvPr id="148" name="Picture 2" descr="Image result for azure policy  logo">
            <a:extLst>
              <a:ext uri="{FF2B5EF4-FFF2-40B4-BE49-F238E27FC236}">
                <a16:creationId xmlns:a16="http://schemas.microsoft.com/office/drawing/2014/main" id="{91A8573B-6490-46CD-8CF7-74F74D39D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1816965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Image result for azure policy  logo">
            <a:extLst>
              <a:ext uri="{FF2B5EF4-FFF2-40B4-BE49-F238E27FC236}">
                <a16:creationId xmlns:a16="http://schemas.microsoft.com/office/drawing/2014/main" id="{9C1C5C66-6D45-426B-B385-3BDFA6A80D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2436326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2" descr="Image result for azure policy  logo">
            <a:extLst>
              <a:ext uri="{FF2B5EF4-FFF2-40B4-BE49-F238E27FC236}">
                <a16:creationId xmlns:a16="http://schemas.microsoft.com/office/drawing/2014/main" id="{B417C01B-9FCF-4012-9141-8E1434F76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3055687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2" descr="Image result for azure policy  logo">
            <a:extLst>
              <a:ext uri="{FF2B5EF4-FFF2-40B4-BE49-F238E27FC236}">
                <a16:creationId xmlns:a16="http://schemas.microsoft.com/office/drawing/2014/main" id="{A07E3E12-A2B4-4810-82B6-F0F7E459C8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3675048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2" descr="Image result for azure policy  logo">
            <a:extLst>
              <a:ext uri="{FF2B5EF4-FFF2-40B4-BE49-F238E27FC236}">
                <a16:creationId xmlns:a16="http://schemas.microsoft.com/office/drawing/2014/main" id="{636F4CC2-9FD3-477D-8796-3C100C48E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4294409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2" descr="Image result for azure policy  logo">
            <a:extLst>
              <a:ext uri="{FF2B5EF4-FFF2-40B4-BE49-F238E27FC236}">
                <a16:creationId xmlns:a16="http://schemas.microsoft.com/office/drawing/2014/main" id="{7B922E71-675B-46BA-96BB-DBDC8E412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4913770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2" descr="Image result for azure policy  logo">
            <a:extLst>
              <a:ext uri="{FF2B5EF4-FFF2-40B4-BE49-F238E27FC236}">
                <a16:creationId xmlns:a16="http://schemas.microsoft.com/office/drawing/2014/main" id="{6E83F213-F40B-4F15-A3AF-AC347FB53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5533131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58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17">
        <p:fade/>
      </p:transition>
    </mc:Choice>
    <mc:Fallback xmlns=""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2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1706 0.01019 " pathEditMode="relative" rAng="0" ptsTypes="AA">
                                      <p:cBhvr>
                                        <p:cTn id="173" dur="1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509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0.00394 L 0.21042 0.10996 " pathEditMode="relative" rAng="0" ptsTypes="AA">
                                      <p:cBhvr>
                                        <p:cTn id="184" dur="1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5301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3000"/>
                            </p:stCondLst>
                            <p:childTnLst>
                              <p:par>
                                <p:cTn id="1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0.20938 0.12662 " pathEditMode="relative" rAng="0" ptsTypes="AA">
                                      <p:cBhvr>
                                        <p:cTn id="196" dur="1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6319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450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0443 0.02176 " pathEditMode="relative" rAng="0" ptsTypes="AA">
                                      <p:cBhvr>
                                        <p:cTn id="205" dur="1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1" y="1088"/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6000"/>
                            </p:stCondLst>
                            <p:childTnLst>
                              <p:par>
                                <p:cTn id="21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1342 0.10348 " pathEditMode="relative" rAng="0" ptsTypes="AA">
                                      <p:cBhvr>
                                        <p:cTn id="214" dur="1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5162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7500"/>
                            </p:stCondLst>
                            <p:childTnLst>
                              <p:par>
                                <p:cTn id="2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8500"/>
                            </p:stCondLst>
                            <p:childTnLst>
                              <p:par>
                                <p:cTn id="2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9000"/>
                            </p:stCondLst>
                            <p:childTnLst>
                              <p:par>
                                <p:cTn id="2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8" grpId="1"/>
      <p:bldP spid="98" grpId="2"/>
      <p:bldP spid="448" grpId="0"/>
      <p:bldP spid="482" grpId="0" animBg="1"/>
      <p:bldP spid="484" grpId="0" animBg="1"/>
      <p:bldP spid="488" grpId="0" animBg="1"/>
      <p:bldP spid="490" grpId="0" animBg="1"/>
      <p:bldP spid="491" grpId="0" animBg="1"/>
      <p:bldP spid="492" grpId="0" animBg="1"/>
      <p:bldP spid="494" grpId="0" animBg="1"/>
      <p:bldP spid="495" grpId="0" animBg="1"/>
      <p:bldP spid="498" grpId="0" animBg="1"/>
      <p:bldP spid="499" grpId="0" animBg="1"/>
      <p:bldP spid="499" grpId="1" animBg="1"/>
      <p:bldP spid="513" grpId="0" animBg="1"/>
      <p:bldP spid="137" grpId="0" animBg="1"/>
      <p:bldP spid="139" grpId="0" animBg="1"/>
      <p:bldP spid="145" grpId="0" animBg="1"/>
      <p:bldP spid="146" grpId="0" animBg="1"/>
      <p:bldP spid="1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Registries</a:t>
            </a:r>
            <a:br>
              <a:rPr lang="en-US" dirty="0"/>
            </a:br>
            <a:r>
              <a:rPr lang="en-US" dirty="0"/>
              <a:t>	Secured by Default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Assuring a registry has images that are scanned and considered secure </a:t>
            </a:r>
            <a:r>
              <a:rPr lang="en-US" i="1" dirty="0"/>
              <a:t>enough</a:t>
            </a:r>
          </a:p>
          <a:p>
            <a:r>
              <a:rPr lang="en-US" i="1" dirty="0"/>
              <a:t>The </a:t>
            </a:r>
            <a:r>
              <a:rPr lang="en-US" i="1" dirty="0">
                <a:hlinkClick r:id="rId3"/>
              </a:rPr>
              <a:t>Container Quarantine Pattern</a:t>
            </a:r>
            <a:endParaRPr lang="en-US" i="1" dirty="0"/>
          </a:p>
        </p:txBody>
      </p:sp>
      <p:pic>
        <p:nvPicPr>
          <p:cNvPr id="5" name="Picture 14" descr="Related image">
            <a:extLst>
              <a:ext uri="{FF2B5EF4-FFF2-40B4-BE49-F238E27FC236}">
                <a16:creationId xmlns:a16="http://schemas.microsoft.com/office/drawing/2014/main" id="{45915FDE-3456-4825-A74E-8DCD56FF8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674" y="768728"/>
            <a:ext cx="2428555" cy="242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52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54">
        <p:fade/>
      </p:transition>
    </mc:Choice>
    <mc:Fallback xmlns="">
      <p:transition spd="med" advTm="50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169B9C4C-068A-4887-B1DC-C736566198E8}"/>
              </a:ext>
            </a:extLst>
          </p:cNvPr>
          <p:cNvSpPr/>
          <p:nvPr/>
        </p:nvSpPr>
        <p:spPr bwMode="auto">
          <a:xfrm>
            <a:off x="5168491" y="3851695"/>
            <a:ext cx="543790" cy="20010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 dirty="0">
              <a:solidFill>
                <a:sysClr val="windowText" lastClr="000000"/>
              </a:soli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47A68C-1B1A-4FE2-912F-E539A3BF1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4722" y="1933577"/>
            <a:ext cx="1624566" cy="1624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644E84-A336-4EB9-816E-6A33F917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46" y="365560"/>
            <a:ext cx="10514108" cy="1325375"/>
          </a:xfrm>
        </p:spPr>
        <p:txBody>
          <a:bodyPr/>
          <a:lstStyle/>
          <a:p>
            <a:r>
              <a:rPr lang="en-US" dirty="0"/>
              <a:t>Secured By Default</a:t>
            </a:r>
          </a:p>
        </p:txBody>
      </p:sp>
      <p:pic>
        <p:nvPicPr>
          <p:cNvPr id="3" name="Picture 14" descr="Related image">
            <a:extLst>
              <a:ext uri="{FF2B5EF4-FFF2-40B4-BE49-F238E27FC236}">
                <a16:creationId xmlns:a16="http://schemas.microsoft.com/office/drawing/2014/main" id="{38D8949C-658B-425E-B33A-17878153C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975" y="2534261"/>
            <a:ext cx="564726" cy="56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azure security center logo">
            <a:extLst>
              <a:ext uri="{FF2B5EF4-FFF2-40B4-BE49-F238E27FC236}">
                <a16:creationId xmlns:a16="http://schemas.microsoft.com/office/drawing/2014/main" id="{2CE3D7FE-14BA-485A-87CC-7522C03C3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975" y="4365301"/>
            <a:ext cx="467099" cy="61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7F09E0-9CE1-44F5-8519-A9ECED046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757" y="2157591"/>
            <a:ext cx="792971" cy="604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D3927-9EEC-4D01-AE42-1773AE6D9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9344" y="2133332"/>
            <a:ext cx="652085" cy="652590"/>
          </a:xfrm>
          <a:prstGeom prst="rect">
            <a:avLst/>
          </a:prstGeom>
        </p:spPr>
      </p:pic>
      <p:pic>
        <p:nvPicPr>
          <p:cNvPr id="11" name="Picture 2" descr="Image result for azure container instances logo">
            <a:extLst>
              <a:ext uri="{FF2B5EF4-FFF2-40B4-BE49-F238E27FC236}">
                <a16:creationId xmlns:a16="http://schemas.microsoft.com/office/drawing/2014/main" id="{984C3BDE-D495-451C-BEC0-48CF29B23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1" r="22219"/>
          <a:stretch/>
        </p:blipFill>
        <p:spPr bwMode="auto">
          <a:xfrm>
            <a:off x="7439767" y="2867947"/>
            <a:ext cx="700953" cy="66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208B22-740F-4D6B-8A35-C2FB7E2081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1209" y="3562198"/>
            <a:ext cx="658069" cy="65857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5CBABAF-077C-47E4-94BA-C2B3687584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36480" y="2872736"/>
            <a:ext cx="657812" cy="65781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87EC166-BD1B-4103-892C-E643AAB1C1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4909" y="3541008"/>
            <a:ext cx="700952" cy="70095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E330F0-4ABC-4B84-B0D6-23B8BA621E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04446" y="4220775"/>
            <a:ext cx="673345" cy="67334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A76C216-FAFC-4759-BA6C-5C9B15704223}"/>
              </a:ext>
            </a:extLst>
          </p:cNvPr>
          <p:cNvSpPr/>
          <p:nvPr/>
        </p:nvSpPr>
        <p:spPr bwMode="auto">
          <a:xfrm>
            <a:off x="3964628" y="3072693"/>
            <a:ext cx="1788652" cy="970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4BCF00-95D4-470C-9ACF-5732E9D38DC9}"/>
              </a:ext>
            </a:extLst>
          </p:cNvPr>
          <p:cNvSpPr/>
          <p:nvPr/>
        </p:nvSpPr>
        <p:spPr bwMode="auto">
          <a:xfrm>
            <a:off x="5166608" y="3107195"/>
            <a:ext cx="542242" cy="25021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Tag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23C1C6-44D0-46CC-B10A-2E4AE2BEF608}"/>
              </a:ext>
            </a:extLst>
          </p:cNvPr>
          <p:cNvSpPr/>
          <p:nvPr/>
        </p:nvSpPr>
        <p:spPr bwMode="auto">
          <a:xfrm>
            <a:off x="4586411" y="3107195"/>
            <a:ext cx="54224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Digest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7EDC14-459F-4080-AC6B-002744DD6AA6}"/>
              </a:ext>
            </a:extLst>
          </p:cNvPr>
          <p:cNvSpPr/>
          <p:nvPr/>
        </p:nvSpPr>
        <p:spPr bwMode="auto">
          <a:xfrm>
            <a:off x="4586410" y="3371982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F8A648-307B-4F02-9C7E-828236A5B1E7}"/>
              </a:ext>
            </a:extLst>
          </p:cNvPr>
          <p:cNvSpPr/>
          <p:nvPr/>
        </p:nvSpPr>
        <p:spPr bwMode="auto">
          <a:xfrm>
            <a:off x="4586410" y="3586660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925826-746F-4A36-897A-0C6E61901085}"/>
              </a:ext>
            </a:extLst>
          </p:cNvPr>
          <p:cNvSpPr/>
          <p:nvPr/>
        </p:nvSpPr>
        <p:spPr bwMode="auto">
          <a:xfrm>
            <a:off x="4006214" y="3586659"/>
            <a:ext cx="543790" cy="200106"/>
          </a:xfrm>
          <a:prstGeom prst="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F0AB76-0B2D-4D7D-83E3-E47CC15BF2D4}"/>
              </a:ext>
            </a:extLst>
          </p:cNvPr>
          <p:cNvSpPr/>
          <p:nvPr/>
        </p:nvSpPr>
        <p:spPr bwMode="auto">
          <a:xfrm>
            <a:off x="4006214" y="3107195"/>
            <a:ext cx="54224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Quarantine Tag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20B5F6C-5806-4CEE-88F9-B0A37D54DAD4}"/>
              </a:ext>
            </a:extLst>
          </p:cNvPr>
          <p:cNvSpPr/>
          <p:nvPr/>
        </p:nvSpPr>
        <p:spPr bwMode="auto">
          <a:xfrm>
            <a:off x="5166607" y="3371982"/>
            <a:ext cx="543790" cy="200106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37" name="Picture 14" descr="Related image">
            <a:extLst>
              <a:ext uri="{FF2B5EF4-FFF2-40B4-BE49-F238E27FC236}">
                <a16:creationId xmlns:a16="http://schemas.microsoft.com/office/drawing/2014/main" id="{CA492E3F-BF11-43FE-94FE-74E2398DA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99" y="3586658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9D26B35-26E6-4819-8DA7-BF24C1152545}"/>
              </a:ext>
            </a:extLst>
          </p:cNvPr>
          <p:cNvSpPr/>
          <p:nvPr/>
        </p:nvSpPr>
        <p:spPr bwMode="auto">
          <a:xfrm>
            <a:off x="4583701" y="3801336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7271CC4-486A-4332-89F7-1F8422BE9CDF}"/>
              </a:ext>
            </a:extLst>
          </p:cNvPr>
          <p:cNvSpPr/>
          <p:nvPr/>
        </p:nvSpPr>
        <p:spPr bwMode="auto">
          <a:xfrm>
            <a:off x="4005439" y="3801336"/>
            <a:ext cx="543790" cy="200106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:1.2</a:t>
            </a:r>
          </a:p>
        </p:txBody>
      </p:sp>
      <p:pic>
        <p:nvPicPr>
          <p:cNvPr id="45" name="Picture 14" descr="Related image">
            <a:extLst>
              <a:ext uri="{FF2B5EF4-FFF2-40B4-BE49-F238E27FC236}">
                <a16:creationId xmlns:a16="http://schemas.microsoft.com/office/drawing/2014/main" id="{A997C455-742A-4FFE-B348-59B1BF85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700" y="3806898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Lightning Bolt 45">
            <a:extLst>
              <a:ext uri="{FF2B5EF4-FFF2-40B4-BE49-F238E27FC236}">
                <a16:creationId xmlns:a16="http://schemas.microsoft.com/office/drawing/2014/main" id="{EC79B4D0-96C9-4A12-B220-A85C965D46E2}"/>
              </a:ext>
            </a:extLst>
          </p:cNvPr>
          <p:cNvSpPr/>
          <p:nvPr/>
        </p:nvSpPr>
        <p:spPr>
          <a:xfrm>
            <a:off x="4177370" y="4108474"/>
            <a:ext cx="150307" cy="228593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931653C0-16D9-4661-A664-B7E616224AE8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486074" y="4051801"/>
            <a:ext cx="954313" cy="672518"/>
          </a:xfrm>
          <a:prstGeom prst="curvedConnector2">
            <a:avLst/>
          </a:prstGeom>
          <a:ln w="38100">
            <a:solidFill>
              <a:srgbClr val="F48F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9819C77F-8C8C-438C-9A80-5436BAE58F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86028" y="2140091"/>
            <a:ext cx="1061550" cy="106155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90CE9A20-0390-43DE-8D2B-659BA46E2D9B}"/>
              </a:ext>
            </a:extLst>
          </p:cNvPr>
          <p:cNvSpPr/>
          <p:nvPr/>
        </p:nvSpPr>
        <p:spPr>
          <a:xfrm>
            <a:off x="7189315" y="1690936"/>
            <a:ext cx="2391072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Container Hosts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4D5326-C701-4F9C-A98B-8A8AC7A5193C}"/>
              </a:ext>
            </a:extLst>
          </p:cNvPr>
          <p:cNvSpPr/>
          <p:nvPr/>
        </p:nvSpPr>
        <p:spPr>
          <a:xfrm>
            <a:off x="3790639" y="1690936"/>
            <a:ext cx="3046062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Azure Container Registry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7C1C1ED-C6AC-40DD-ABB9-4A1A67965F28}"/>
              </a:ext>
            </a:extLst>
          </p:cNvPr>
          <p:cNvSpPr/>
          <p:nvPr/>
        </p:nvSpPr>
        <p:spPr>
          <a:xfrm>
            <a:off x="1153860" y="1690936"/>
            <a:ext cx="2325887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Build/Push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3D26C56-EB35-40FE-A2AB-544E8CA62F67}"/>
              </a:ext>
            </a:extLst>
          </p:cNvPr>
          <p:cNvCxnSpPr>
            <a:stCxn id="55" idx="3"/>
            <a:endCxn id="54" idx="1"/>
          </p:cNvCxnSpPr>
          <p:nvPr/>
        </p:nvCxnSpPr>
        <p:spPr>
          <a:xfrm>
            <a:off x="3479747" y="3336774"/>
            <a:ext cx="3108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DEE2638-F139-4725-914D-27C449D5F7B2}"/>
              </a:ext>
            </a:extLst>
          </p:cNvPr>
          <p:cNvCxnSpPr>
            <a:cxnSpLocks/>
            <a:stCxn id="54" idx="3"/>
            <a:endCxn id="53" idx="1"/>
          </p:cNvCxnSpPr>
          <p:nvPr/>
        </p:nvCxnSpPr>
        <p:spPr>
          <a:xfrm>
            <a:off x="6836702" y="3336774"/>
            <a:ext cx="3526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Image result for azure security center logo">
            <a:extLst>
              <a:ext uri="{FF2B5EF4-FFF2-40B4-BE49-F238E27FC236}">
                <a16:creationId xmlns:a16="http://schemas.microsoft.com/office/drawing/2014/main" id="{E57B63B3-655C-4018-A19B-FA7551474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308" y="2603401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Image result for azure security center logo">
            <a:extLst>
              <a:ext uri="{FF2B5EF4-FFF2-40B4-BE49-F238E27FC236}">
                <a16:creationId xmlns:a16="http://schemas.microsoft.com/office/drawing/2014/main" id="{59E6E7CA-892B-475F-BCCA-F3D755A45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479" y="2612790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Image result for azure security center logo">
            <a:extLst>
              <a:ext uri="{FF2B5EF4-FFF2-40B4-BE49-F238E27FC236}">
                <a16:creationId xmlns:a16="http://schemas.microsoft.com/office/drawing/2014/main" id="{98EC307A-438A-4D1E-8F90-4247E8C0A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481" y="3365175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Image result for azure security center logo">
            <a:extLst>
              <a:ext uri="{FF2B5EF4-FFF2-40B4-BE49-F238E27FC236}">
                <a16:creationId xmlns:a16="http://schemas.microsoft.com/office/drawing/2014/main" id="{4CC5E25E-34F4-42D0-8EDF-74582DF3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369" y="3365175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Image result for azure security center logo">
            <a:extLst>
              <a:ext uri="{FF2B5EF4-FFF2-40B4-BE49-F238E27FC236}">
                <a16:creationId xmlns:a16="http://schemas.microsoft.com/office/drawing/2014/main" id="{BB0FAAAA-F19D-4760-AF61-AAB06E1E4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742" y="4020308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Image result for azure security center logo">
            <a:extLst>
              <a:ext uri="{FF2B5EF4-FFF2-40B4-BE49-F238E27FC236}">
                <a16:creationId xmlns:a16="http://schemas.microsoft.com/office/drawing/2014/main" id="{BA30A94C-3BDB-485F-8922-B4E3141A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481" y="4051800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Image result for azure security center logo">
            <a:extLst>
              <a:ext uri="{FF2B5EF4-FFF2-40B4-BE49-F238E27FC236}">
                <a16:creationId xmlns:a16="http://schemas.microsoft.com/office/drawing/2014/main" id="{B9A35403-5753-4653-8DD9-34E2F74C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580" y="4704957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FD43ED63-EF03-44DD-B892-06C21BD44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628" y="5003251"/>
            <a:ext cx="2410772" cy="60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19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702">
        <p:fade/>
      </p:transition>
    </mc:Choice>
    <mc:Fallback xmlns="">
      <p:transition spd="med" advTm="8702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63E13594-C6AB-4D78-8F0F-359F46ABB61A}"/>
              </a:ext>
            </a:extLst>
          </p:cNvPr>
          <p:cNvSpPr/>
          <p:nvPr/>
        </p:nvSpPr>
        <p:spPr>
          <a:xfrm>
            <a:off x="3667189" y="1516179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BB5DB83-DFD2-461E-B2AE-BAD3013EE8F9}"/>
              </a:ext>
            </a:extLst>
          </p:cNvPr>
          <p:cNvSpPr/>
          <p:nvPr/>
        </p:nvSpPr>
        <p:spPr>
          <a:xfrm>
            <a:off x="4446463" y="1532083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D85D84-5019-4CB2-B26A-D2ECA8EE11B1}"/>
              </a:ext>
            </a:extLst>
          </p:cNvPr>
          <p:cNvSpPr/>
          <p:nvPr/>
        </p:nvSpPr>
        <p:spPr>
          <a:xfrm rot="16200000">
            <a:off x="8170575" y="618623"/>
            <a:ext cx="1849700" cy="774336"/>
          </a:xfrm>
          <a:custGeom>
            <a:avLst/>
            <a:gdLst>
              <a:gd name="connsiteX0" fmla="*/ 4387029 w 4387029"/>
              <a:gd name="connsiteY0" fmla="*/ 881005 h 1202278"/>
              <a:gd name="connsiteX1" fmla="*/ 4387029 w 4387029"/>
              <a:gd name="connsiteY1" fmla="*/ 1202278 h 1202278"/>
              <a:gd name="connsiteX2" fmla="*/ 4714 w 4387029"/>
              <a:gd name="connsiteY2" fmla="*/ 1202278 h 1202278"/>
              <a:gd name="connsiteX3" fmla="*/ 4714 w 4387029"/>
              <a:gd name="connsiteY3" fmla="*/ 885097 h 1202278"/>
              <a:gd name="connsiteX4" fmla="*/ 0 w 4387029"/>
              <a:gd name="connsiteY4" fmla="*/ 885083 h 1202278"/>
              <a:gd name="connsiteX5" fmla="*/ 4714 w 4387029"/>
              <a:gd name="connsiteY5" fmla="*/ 883793 h 1202278"/>
              <a:gd name="connsiteX6" fmla="*/ 4714 w 4387029"/>
              <a:gd name="connsiteY6" fmla="*/ 881005 h 1202278"/>
              <a:gd name="connsiteX7" fmla="*/ 14900 w 4387029"/>
              <a:gd name="connsiteY7" fmla="*/ 881005 h 1202278"/>
              <a:gd name="connsiteX8" fmla="*/ 3233840 w 4387029"/>
              <a:gd name="connsiteY8" fmla="*/ 0 h 1202278"/>
              <a:gd name="connsiteX9" fmla="*/ 4365100 w 4387029"/>
              <a:gd name="connsiteY9" fmla="*/ 881005 h 1202278"/>
              <a:gd name="connsiteX0" fmla="*/ 4387029 w 4387029"/>
              <a:gd name="connsiteY0" fmla="*/ 468927 h 790200"/>
              <a:gd name="connsiteX1" fmla="*/ 4387029 w 4387029"/>
              <a:gd name="connsiteY1" fmla="*/ 790200 h 790200"/>
              <a:gd name="connsiteX2" fmla="*/ 4714 w 4387029"/>
              <a:gd name="connsiteY2" fmla="*/ 790200 h 790200"/>
              <a:gd name="connsiteX3" fmla="*/ 4714 w 4387029"/>
              <a:gd name="connsiteY3" fmla="*/ 473019 h 790200"/>
              <a:gd name="connsiteX4" fmla="*/ 0 w 4387029"/>
              <a:gd name="connsiteY4" fmla="*/ 473005 h 790200"/>
              <a:gd name="connsiteX5" fmla="*/ 4714 w 4387029"/>
              <a:gd name="connsiteY5" fmla="*/ 471715 h 790200"/>
              <a:gd name="connsiteX6" fmla="*/ 4714 w 4387029"/>
              <a:gd name="connsiteY6" fmla="*/ 468927 h 790200"/>
              <a:gd name="connsiteX7" fmla="*/ 14900 w 4387029"/>
              <a:gd name="connsiteY7" fmla="*/ 468927 h 790200"/>
              <a:gd name="connsiteX8" fmla="*/ 1535242 w 4387029"/>
              <a:gd name="connsiteY8" fmla="*/ 0 h 790200"/>
              <a:gd name="connsiteX9" fmla="*/ 4365100 w 4387029"/>
              <a:gd name="connsiteY9" fmla="*/ 468927 h 790200"/>
              <a:gd name="connsiteX10" fmla="*/ 4387029 w 4387029"/>
              <a:gd name="connsiteY10" fmla="*/ 468927 h 79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87029" h="790200">
                <a:moveTo>
                  <a:pt x="4387029" y="468927"/>
                </a:moveTo>
                <a:lnTo>
                  <a:pt x="4387029" y="790200"/>
                </a:lnTo>
                <a:lnTo>
                  <a:pt x="4714" y="790200"/>
                </a:lnTo>
                <a:lnTo>
                  <a:pt x="4714" y="473019"/>
                </a:lnTo>
                <a:lnTo>
                  <a:pt x="0" y="473005"/>
                </a:lnTo>
                <a:lnTo>
                  <a:pt x="4714" y="471715"/>
                </a:lnTo>
                <a:lnTo>
                  <a:pt x="4714" y="468927"/>
                </a:lnTo>
                <a:lnTo>
                  <a:pt x="14900" y="468927"/>
                </a:lnTo>
                <a:lnTo>
                  <a:pt x="1535242" y="0"/>
                </a:lnTo>
                <a:lnTo>
                  <a:pt x="4365100" y="468927"/>
                </a:lnTo>
                <a:lnTo>
                  <a:pt x="4387029" y="468927"/>
                </a:lnTo>
                <a:close/>
              </a:path>
            </a:pathLst>
          </a:cu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21">
              <a:defRPr/>
            </a:pPr>
            <a:endParaRPr lang="en-US" sz="1075" kern="0">
              <a:solidFill>
                <a:sysClr val="windowText" lastClr="000000"/>
              </a:solidFill>
              <a:latin typeface="Segoe U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BE63A0-6556-46D7-9E6D-36BCF2B82F22}"/>
              </a:ext>
            </a:extLst>
          </p:cNvPr>
          <p:cNvGrpSpPr/>
          <p:nvPr/>
        </p:nvGrpSpPr>
        <p:grpSpPr>
          <a:xfrm>
            <a:off x="7348928" y="267386"/>
            <a:ext cx="1484668" cy="1466572"/>
            <a:chOff x="7572388" y="1529097"/>
            <a:chExt cx="1515084" cy="1496617"/>
          </a:xfrm>
        </p:grpSpPr>
        <p:sp>
          <p:nvSpPr>
            <p:cNvPr id="10" name="Rounded Rectangle 26">
              <a:extLst>
                <a:ext uri="{FF2B5EF4-FFF2-40B4-BE49-F238E27FC236}">
                  <a16:creationId xmlns:a16="http://schemas.microsoft.com/office/drawing/2014/main" id="{6270D2C7-52F8-44ED-9E77-44E1E0BC4D9E}"/>
                </a:ext>
              </a:extLst>
            </p:cNvPr>
            <p:cNvSpPr/>
            <p:nvPr/>
          </p:nvSpPr>
          <p:spPr>
            <a:xfrm>
              <a:off x="7603774" y="1529097"/>
              <a:ext cx="1483698" cy="1478515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B66B1F-D2A5-4144-8378-92A0830D752E}"/>
                </a:ext>
              </a:extLst>
            </p:cNvPr>
            <p:cNvSpPr txBox="1"/>
            <p:nvPr/>
          </p:nvSpPr>
          <p:spPr>
            <a:xfrm>
              <a:off x="7572388" y="2437531"/>
              <a:ext cx="1406898" cy="588183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80" indent="-228480" defTabSz="878221">
                <a:defRPr/>
              </a:pPr>
              <a:r>
                <a:rPr lang="en-US" sz="1075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Production</a:t>
              </a:r>
            </a:p>
            <a:p>
              <a:pPr marL="228480" indent="-228480" defTabSz="878221">
                <a:defRPr/>
              </a:pPr>
              <a:r>
                <a:rPr lang="en-US" sz="1075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environments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AA956C-87DD-4DB2-8646-84F590D8FB7A}"/>
                </a:ext>
              </a:extLst>
            </p:cNvPr>
            <p:cNvSpPr txBox="1"/>
            <p:nvPr/>
          </p:nvSpPr>
          <p:spPr>
            <a:xfrm>
              <a:off x="7632963" y="1680614"/>
              <a:ext cx="1411380" cy="427319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80" indent="-228480"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Run, Manage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472567-0B96-469E-B38A-4E099D284262}"/>
                </a:ext>
              </a:extLst>
            </p:cNvPr>
            <p:cNvSpPr/>
            <p:nvPr/>
          </p:nvSpPr>
          <p:spPr>
            <a:xfrm>
              <a:off x="7683226" y="2034185"/>
              <a:ext cx="1262181" cy="43214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5870">
                <a:defRPr/>
              </a:pPr>
              <a:endParaRPr lang="en-US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7ABEA8B-F2AA-4830-B174-A2B99AAE1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9766" y="2080979"/>
              <a:ext cx="392605" cy="33855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94DF089-4070-4667-A933-27DD1EEC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6301" y="2105507"/>
              <a:ext cx="628748" cy="308658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28D653-C567-45D9-96D0-A37E01FB699F}"/>
                </a:ext>
              </a:extLst>
            </p:cNvPr>
            <p:cNvCxnSpPr/>
            <p:nvPr/>
          </p:nvCxnSpPr>
          <p:spPr>
            <a:xfrm>
              <a:off x="8199520" y="2090620"/>
              <a:ext cx="96781" cy="21195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F1BC528-844D-456C-932C-F9D4F7A322BE}"/>
                </a:ext>
              </a:extLst>
            </p:cNvPr>
            <p:cNvCxnSpPr/>
            <p:nvPr/>
          </p:nvCxnSpPr>
          <p:spPr>
            <a:xfrm flipV="1">
              <a:off x="8190439" y="2398285"/>
              <a:ext cx="116983" cy="2976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763C266-A1E7-4FB7-9C83-C95A2E39949D}"/>
                </a:ext>
              </a:extLst>
            </p:cNvPr>
            <p:cNvSpPr/>
            <p:nvPr/>
          </p:nvSpPr>
          <p:spPr>
            <a:xfrm>
              <a:off x="7725711" y="2057484"/>
              <a:ext cx="482889" cy="380047"/>
            </a:xfrm>
            <a:prstGeom prst="round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5870">
                <a:defRPr/>
              </a:pPr>
              <a:endParaRPr lang="en-US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871C70-19BE-408C-A45F-F85DACF31A6C}"/>
              </a:ext>
            </a:extLst>
          </p:cNvPr>
          <p:cNvGrpSpPr/>
          <p:nvPr/>
        </p:nvGrpSpPr>
        <p:grpSpPr>
          <a:xfrm>
            <a:off x="9465295" y="80939"/>
            <a:ext cx="2512085" cy="608841"/>
            <a:chOff x="2260698" y="1058892"/>
            <a:chExt cx="2563550" cy="62131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B4F841-8467-4691-9CEE-83826975DB35}"/>
                </a:ext>
              </a:extLst>
            </p:cNvPr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Container Service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4105B-674C-4AE3-B17A-30138256F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5B792F-8865-4032-B352-4357A00FF5F3}"/>
              </a:ext>
            </a:extLst>
          </p:cNvPr>
          <p:cNvGrpSpPr/>
          <p:nvPr/>
        </p:nvGrpSpPr>
        <p:grpSpPr>
          <a:xfrm>
            <a:off x="9465295" y="1321799"/>
            <a:ext cx="2512085" cy="608841"/>
            <a:chOff x="2260698" y="2350204"/>
            <a:chExt cx="2563550" cy="62131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2853AF-4672-473F-8768-69DE5A630BB1}"/>
                </a:ext>
              </a:extLst>
            </p:cNvPr>
            <p:cNvSpPr/>
            <p:nvPr/>
          </p:nvSpPr>
          <p:spPr>
            <a:xfrm>
              <a:off x="2260698" y="2350204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App Services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B09F788-B848-4388-8617-0FFCE33AB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6538" y="2409936"/>
              <a:ext cx="495337" cy="49572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767F5F0-E714-45E7-9326-4CEF4818DEAF}"/>
              </a:ext>
            </a:extLst>
          </p:cNvPr>
          <p:cNvGrpSpPr/>
          <p:nvPr/>
        </p:nvGrpSpPr>
        <p:grpSpPr>
          <a:xfrm>
            <a:off x="9465295" y="697203"/>
            <a:ext cx="2512085" cy="608841"/>
            <a:chOff x="12042417" y="1907893"/>
            <a:chExt cx="2512442" cy="60892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B42AAE0-46E6-4C7E-BED9-BE2F33431B78}"/>
                </a:ext>
              </a:extLst>
            </p:cNvPr>
            <p:cNvSpPr/>
            <p:nvPr/>
          </p:nvSpPr>
          <p:spPr>
            <a:xfrm>
              <a:off x="12042417" y="1907893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Container Instances</a:t>
              </a:r>
            </a:p>
          </p:txBody>
        </p:sp>
        <p:pic>
          <p:nvPicPr>
            <p:cNvPr id="32" name="Picture 2" descr="Image result for azure container instances logo">
              <a:extLst>
                <a:ext uri="{FF2B5EF4-FFF2-40B4-BE49-F238E27FC236}">
                  <a16:creationId xmlns:a16="http://schemas.microsoft.com/office/drawing/2014/main" id="{1764D15E-80C6-4838-BE91-5D9BAAE4C1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12113061" y="1941093"/>
              <a:ext cx="572899" cy="54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8EC4A70-DBCE-41D6-B034-AD65C030327E}"/>
              </a:ext>
            </a:extLst>
          </p:cNvPr>
          <p:cNvGrpSpPr/>
          <p:nvPr/>
        </p:nvGrpSpPr>
        <p:grpSpPr>
          <a:xfrm>
            <a:off x="431419" y="4940258"/>
            <a:ext cx="1078492" cy="876451"/>
            <a:chOff x="430615" y="4940472"/>
            <a:chExt cx="1078645" cy="876576"/>
          </a:xfrm>
        </p:grpSpPr>
        <p:sp>
          <p:nvSpPr>
            <p:cNvPr id="44" name="Rounded Rectangle 12">
              <a:extLst>
                <a:ext uri="{FF2B5EF4-FFF2-40B4-BE49-F238E27FC236}">
                  <a16:creationId xmlns:a16="http://schemas.microsoft.com/office/drawing/2014/main" id="{5A765FE2-51AB-401F-851C-C9D4F307DFF8}"/>
                </a:ext>
              </a:extLst>
            </p:cNvPr>
            <p:cNvSpPr/>
            <p:nvPr/>
          </p:nvSpPr>
          <p:spPr>
            <a:xfrm>
              <a:off x="430615" y="4940472"/>
              <a:ext cx="1078645" cy="876576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pic>
          <p:nvPicPr>
            <p:cNvPr id="36" name="Picture 2" descr="Image result for azure security center logo">
              <a:extLst>
                <a:ext uri="{FF2B5EF4-FFF2-40B4-BE49-F238E27FC236}">
                  <a16:creationId xmlns:a16="http://schemas.microsoft.com/office/drawing/2014/main" id="{05841A07-63FB-4C2C-98C3-1BF19F0BF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55" y="5047593"/>
              <a:ext cx="467165" cy="617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3CDD3F7-06C9-4AB9-AB35-2B01EDB118A4}"/>
              </a:ext>
            </a:extLst>
          </p:cNvPr>
          <p:cNvSpPr txBox="1">
            <a:spLocks/>
          </p:cNvSpPr>
          <p:nvPr/>
        </p:nvSpPr>
        <p:spPr>
          <a:xfrm>
            <a:off x="865" y="843425"/>
            <a:ext cx="2883779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200" b="1">
                <a:solidFill>
                  <a:prstClr val="white"/>
                </a:solidFill>
                <a:latin typeface="Consolas" panose="020B0609020204030204" pitchFamily="49" charset="0"/>
              </a:rPr>
              <a:t>docker push acrdemos.azurecr.io/th:1.0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CA0FB11-1B7B-46C6-AC1D-CF3EF76D980C}"/>
              </a:ext>
            </a:extLst>
          </p:cNvPr>
          <p:cNvCxnSpPr>
            <a:cxnSpLocks/>
            <a:stCxn id="48" idx="3"/>
            <a:endCxn id="39" idx="1"/>
          </p:cNvCxnSpPr>
          <p:nvPr/>
        </p:nvCxnSpPr>
        <p:spPr>
          <a:xfrm flipV="1">
            <a:off x="2884644" y="991804"/>
            <a:ext cx="679904" cy="1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E2EC293-8668-4FF3-8408-199BA530883F}"/>
              </a:ext>
            </a:extLst>
          </p:cNvPr>
          <p:cNvGrpSpPr/>
          <p:nvPr/>
        </p:nvGrpSpPr>
        <p:grpSpPr>
          <a:xfrm>
            <a:off x="5397751" y="267389"/>
            <a:ext cx="1453914" cy="1448834"/>
            <a:chOff x="5630233" y="1707263"/>
            <a:chExt cx="1454120" cy="1449039"/>
          </a:xfrm>
        </p:grpSpPr>
        <p:sp>
          <p:nvSpPr>
            <p:cNvPr id="54" name="Rounded Rectangle 12">
              <a:extLst>
                <a:ext uri="{FF2B5EF4-FFF2-40B4-BE49-F238E27FC236}">
                  <a16:creationId xmlns:a16="http://schemas.microsoft.com/office/drawing/2014/main" id="{F90C4E6E-E721-4AB4-9FC8-23F9BDBEC906}"/>
                </a:ext>
              </a:extLst>
            </p:cNvPr>
            <p:cNvSpPr/>
            <p:nvPr/>
          </p:nvSpPr>
          <p:spPr>
            <a:xfrm>
              <a:off x="5630233" y="1707263"/>
              <a:ext cx="1454120" cy="1449039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D21954-7CDC-4D47-ACC2-4F0D4CDFE22F}"/>
                </a:ext>
              </a:extLst>
            </p:cNvPr>
            <p:cNvSpPr txBox="1"/>
            <p:nvPr/>
          </p:nvSpPr>
          <p:spPr>
            <a:xfrm>
              <a:off x="5673648" y="2208130"/>
              <a:ext cx="1344754" cy="304204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Release Management </a:t>
              </a: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CAB8F2C-BC32-4BAB-82A7-15383C1A494F}"/>
              </a:ext>
            </a:extLst>
          </p:cNvPr>
          <p:cNvCxnSpPr>
            <a:cxnSpLocks/>
            <a:stCxn id="54" idx="3"/>
            <a:endCxn id="10" idx="1"/>
          </p:cNvCxnSpPr>
          <p:nvPr/>
        </p:nvCxnSpPr>
        <p:spPr>
          <a:xfrm flipV="1">
            <a:off x="6851665" y="991804"/>
            <a:ext cx="528017" cy="2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6522A69-C369-41A4-903A-D9550DC981FC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970665" y="3916067"/>
            <a:ext cx="0" cy="1024191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7866691F-01C1-4866-B582-7BF9174D987D}"/>
              </a:ext>
            </a:extLst>
          </p:cNvPr>
          <p:cNvSpPr/>
          <p:nvPr/>
        </p:nvSpPr>
        <p:spPr>
          <a:xfrm>
            <a:off x="2873065" y="69901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7A46433-0AC6-427A-891B-E34EA10FA93F}"/>
              </a:ext>
            </a:extLst>
          </p:cNvPr>
          <p:cNvSpPr/>
          <p:nvPr/>
        </p:nvSpPr>
        <p:spPr>
          <a:xfrm>
            <a:off x="1313277" y="4935774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pic>
        <p:nvPicPr>
          <p:cNvPr id="82" name="Picture 2" descr="Image result for azure security center logo">
            <a:extLst>
              <a:ext uri="{FF2B5EF4-FFF2-40B4-BE49-F238E27FC236}">
                <a16:creationId xmlns:a16="http://schemas.microsoft.com/office/drawing/2014/main" id="{B2C73B82-7053-4AA3-B77E-C093D3BF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445898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BE77F099-E8EB-49A8-A52A-AB19977ABF89}"/>
              </a:ext>
            </a:extLst>
          </p:cNvPr>
          <p:cNvSpPr/>
          <p:nvPr/>
        </p:nvSpPr>
        <p:spPr>
          <a:xfrm>
            <a:off x="1313277" y="537624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CE6AA5B-3F15-4837-962B-713E96225D4B}"/>
              </a:ext>
            </a:extLst>
          </p:cNvPr>
          <p:cNvSpPr/>
          <p:nvPr/>
        </p:nvSpPr>
        <p:spPr>
          <a:xfrm>
            <a:off x="4866434" y="171622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EC9C9A0-9198-40BC-8040-BBA0E8E5BA36}"/>
              </a:ext>
            </a:extLst>
          </p:cNvPr>
          <p:cNvSpPr/>
          <p:nvPr/>
        </p:nvSpPr>
        <p:spPr>
          <a:xfrm>
            <a:off x="6223402" y="1722662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6</a:t>
            </a:r>
          </a:p>
        </p:txBody>
      </p: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2A33E4BF-6E9F-45CA-B215-4C0CC0E0C2C4}"/>
              </a:ext>
            </a:extLst>
          </p:cNvPr>
          <p:cNvCxnSpPr>
            <a:cxnSpLocks/>
            <a:stCxn id="60" idx="3"/>
            <a:endCxn id="43" idx="2"/>
          </p:cNvCxnSpPr>
          <p:nvPr/>
        </p:nvCxnSpPr>
        <p:spPr>
          <a:xfrm flipH="1" flipV="1">
            <a:off x="4125293" y="1658258"/>
            <a:ext cx="2582410" cy="3838392"/>
          </a:xfrm>
          <a:prstGeom prst="bentConnector4">
            <a:avLst>
              <a:gd name="adj1" fmla="val -8851"/>
              <a:gd name="adj2" fmla="val 16715"/>
            </a:avLst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83" name="Picture 2" descr="Image result for azure security center logo">
            <a:extLst>
              <a:ext uri="{FF2B5EF4-FFF2-40B4-BE49-F238E27FC236}">
                <a16:creationId xmlns:a16="http://schemas.microsoft.com/office/drawing/2014/main" id="{7048A926-4A69-4568-98A7-672810BFB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1058925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Image result for azure security center logo">
            <a:extLst>
              <a:ext uri="{FF2B5EF4-FFF2-40B4-BE49-F238E27FC236}">
                <a16:creationId xmlns:a16="http://schemas.microsoft.com/office/drawing/2014/main" id="{CA6A7311-487F-4857-9865-9E4B7A5F7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1677033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55946229-E2EC-41B0-A709-F9E8AF3F87CC}"/>
              </a:ext>
            </a:extLst>
          </p:cNvPr>
          <p:cNvSpPr txBox="1">
            <a:spLocks/>
          </p:cNvSpPr>
          <p:nvPr/>
        </p:nvSpPr>
        <p:spPr>
          <a:xfrm>
            <a:off x="1553795" y="4937453"/>
            <a:ext cx="2469919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docker pull th@sha256:91ef6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FA50CA92-2124-47BE-966C-C450DC45B831}"/>
              </a:ext>
            </a:extLst>
          </p:cNvPr>
          <p:cNvSpPr txBox="1">
            <a:spLocks/>
          </p:cNvSpPr>
          <p:nvPr/>
        </p:nvSpPr>
        <p:spPr>
          <a:xfrm>
            <a:off x="1559973" y="5348270"/>
            <a:ext cx="5147731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az acr policy set –n </a:t>
            </a:r>
            <a:r>
              <a:rPr lang="en-US" sz="1000" b="1" err="1">
                <a:solidFill>
                  <a:prstClr val="white"/>
                </a:solidFill>
                <a:latin typeface="Consolas" panose="020B0609020204030204" pitchFamily="49" charset="0"/>
              </a:rPr>
              <a:t>acrdemos</a:t>
            </a: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 --quarantine-remove –-image th@sha256:91ef6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1ECD8EAB-81D3-4F43-A935-E4FF68F0D7C2}"/>
              </a:ext>
            </a:extLst>
          </p:cNvPr>
          <p:cNvSpPr txBox="1">
            <a:spLocks/>
          </p:cNvSpPr>
          <p:nvPr/>
        </p:nvSpPr>
        <p:spPr>
          <a:xfrm>
            <a:off x="1553796" y="5905098"/>
            <a:ext cx="6274981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az acr policy set –n </a:t>
            </a:r>
            <a:r>
              <a:rPr lang="en-US" sz="1000" b="1" err="1">
                <a:solidFill>
                  <a:prstClr val="white"/>
                </a:solidFill>
                <a:latin typeface="Consolas" panose="020B0609020204030204" pitchFamily="49" charset="0"/>
              </a:rPr>
              <a:t>acrdemos</a:t>
            </a: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 --quarantine-block –-image th@sha256:91ef6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374F81-6C15-4FF6-BFA6-FC9BC46DC1A9}"/>
              </a:ext>
            </a:extLst>
          </p:cNvPr>
          <p:cNvSpPr txBox="1"/>
          <p:nvPr/>
        </p:nvSpPr>
        <p:spPr>
          <a:xfrm>
            <a:off x="4189882" y="5561481"/>
            <a:ext cx="389795" cy="374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>
              <a:defRPr/>
            </a:pPr>
            <a:r>
              <a:rPr lang="en-US">
                <a:solidFill>
                  <a:sysClr val="windowText" lastClr="000000"/>
                </a:solidFill>
                <a:latin typeface="Calibri" panose="020F0502020204030204"/>
              </a:rPr>
              <a:t>or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EA6CD65-E83D-4A91-A512-ED657E6B7813}"/>
              </a:ext>
            </a:extLst>
          </p:cNvPr>
          <p:cNvGrpSpPr/>
          <p:nvPr/>
        </p:nvGrpSpPr>
        <p:grpSpPr>
          <a:xfrm>
            <a:off x="707332" y="2200445"/>
            <a:ext cx="3356776" cy="2242646"/>
            <a:chOff x="706568" y="2200271"/>
            <a:chExt cx="3357252" cy="224296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79A59DD-8BF6-4366-82E7-E006C8828F19}"/>
                </a:ext>
              </a:extLst>
            </p:cNvPr>
            <p:cNvGrpSpPr/>
            <p:nvPr/>
          </p:nvGrpSpPr>
          <p:grpSpPr>
            <a:xfrm>
              <a:off x="706568" y="2200271"/>
              <a:ext cx="3357252" cy="2242964"/>
              <a:chOff x="706568" y="2200271"/>
              <a:chExt cx="3357252" cy="224296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F4D0048-A6C8-4DFB-859C-BA512C60F88B}"/>
                  </a:ext>
                </a:extLst>
              </p:cNvPr>
              <p:cNvSpPr/>
              <p:nvPr/>
            </p:nvSpPr>
            <p:spPr>
              <a:xfrm>
                <a:off x="706568" y="2200271"/>
                <a:ext cx="3357252" cy="22429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"id": "0d799b14-404b-4859-b2f6-50c5ee2a2c3a",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"timestamp": "2018-02-28T00:42:54.4509516Z",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"action": "push</a:t>
                </a:r>
                <a:r>
                  <a:rPr lang="en-US" sz="900">
                    <a:solidFill>
                      <a:prstClr val="black"/>
                    </a:solidFill>
                    <a:highlight>
                      <a:srgbClr val="FFFF00"/>
                    </a:highlight>
                    <a:latin typeface="Consolas" panose="020B0609020204030204" pitchFamily="49" charset="0"/>
                  </a:rPr>
                  <a:t>-quarantined</a:t>
                </a: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"target": 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"size": 1791,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"digest": "sha256:91ef6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"length": 1791,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"repository": “</a:t>
                </a:r>
                <a:r>
                  <a:rPr lang="en-US" sz="900" err="1">
                    <a:solidFill>
                      <a:prstClr val="white"/>
                    </a:solidFill>
                    <a:latin typeface="Consolas" panose="020B0609020204030204" pitchFamily="49" charset="0"/>
                  </a:rPr>
                  <a:t>th</a:t>
                </a: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"tag": "1.0"},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"request": 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"id": "978fc988-1e06-49ee-bf71-4f6e331d1591",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"host": “acrdemos.azurecr.io",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"method": "PUT"}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}</a:t>
                </a:r>
              </a:p>
            </p:txBody>
          </p:sp>
          <p:pic>
            <p:nvPicPr>
              <p:cNvPr id="37" name="Picture 14" descr="Related image">
                <a:extLst>
                  <a:ext uri="{FF2B5EF4-FFF2-40B4-BE49-F238E27FC236}">
                    <a16:creationId xmlns:a16="http://schemas.microsoft.com/office/drawing/2014/main" id="{37A38920-CCD7-4D82-9481-39A0E7689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5002" y="2849062"/>
                <a:ext cx="550201" cy="55020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6" name="Lightning Bolt 55">
              <a:extLst>
                <a:ext uri="{FF2B5EF4-FFF2-40B4-BE49-F238E27FC236}">
                  <a16:creationId xmlns:a16="http://schemas.microsoft.com/office/drawing/2014/main" id="{91555C95-37AE-4556-91AD-FA4F3A72CC61}"/>
                </a:ext>
              </a:extLst>
            </p:cNvPr>
            <p:cNvSpPr/>
            <p:nvPr/>
          </p:nvSpPr>
          <p:spPr>
            <a:xfrm>
              <a:off x="1213363" y="2219721"/>
              <a:ext cx="108526" cy="165051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D242215-63AF-471E-A5A0-2A6D753514B7}"/>
              </a:ext>
            </a:extLst>
          </p:cNvPr>
          <p:cNvSpPr/>
          <p:nvPr/>
        </p:nvSpPr>
        <p:spPr>
          <a:xfrm>
            <a:off x="3965498" y="1501625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497085D-78DC-4D86-AA4B-929CBB8F91AB}"/>
              </a:ext>
            </a:extLst>
          </p:cNvPr>
          <p:cNvGrpSpPr/>
          <p:nvPr/>
        </p:nvGrpSpPr>
        <p:grpSpPr>
          <a:xfrm>
            <a:off x="3564547" y="267386"/>
            <a:ext cx="1349005" cy="1448835"/>
            <a:chOff x="4555817" y="3339012"/>
            <a:chExt cx="1349579" cy="1449450"/>
          </a:xfrm>
        </p:grpSpPr>
        <p:sp>
          <p:nvSpPr>
            <p:cNvPr id="39" name="Rounded Rectangle 12">
              <a:extLst>
                <a:ext uri="{FF2B5EF4-FFF2-40B4-BE49-F238E27FC236}">
                  <a16:creationId xmlns:a16="http://schemas.microsoft.com/office/drawing/2014/main" id="{8BA2C937-4C16-42BD-83DA-9D992222470F}"/>
                </a:ext>
              </a:extLst>
            </p:cNvPr>
            <p:cNvSpPr/>
            <p:nvPr/>
          </p:nvSpPr>
          <p:spPr>
            <a:xfrm>
              <a:off x="4555817" y="3339012"/>
              <a:ext cx="1349579" cy="144945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9619F2-CAD7-4681-B7B4-77120BD3C689}"/>
                </a:ext>
              </a:extLst>
            </p:cNvPr>
            <p:cNvSpPr/>
            <p:nvPr/>
          </p:nvSpPr>
          <p:spPr>
            <a:xfrm>
              <a:off x="4708935" y="4175695"/>
              <a:ext cx="1066970" cy="40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70">
                <a:defRPr/>
              </a:pPr>
              <a:r>
                <a:rPr lang="en-US" sz="1000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3EB0331-E30B-4DB3-B398-1257803FE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41259" y="3746555"/>
              <a:ext cx="554779" cy="554779"/>
            </a:xfrm>
            <a:prstGeom prst="rect">
              <a:avLst/>
            </a:prstGeom>
          </p:spPr>
        </p:pic>
        <p:sp>
          <p:nvSpPr>
            <p:cNvPr id="42" name="Lightning Bolt 41">
              <a:extLst>
                <a:ext uri="{FF2B5EF4-FFF2-40B4-BE49-F238E27FC236}">
                  <a16:creationId xmlns:a16="http://schemas.microsoft.com/office/drawing/2014/main" id="{0C2E2C2A-8909-4F45-9CB2-DF90FFDBAD29}"/>
                </a:ext>
              </a:extLst>
            </p:cNvPr>
            <p:cNvSpPr/>
            <p:nvPr/>
          </p:nvSpPr>
          <p:spPr>
            <a:xfrm>
              <a:off x="5481892" y="3811142"/>
              <a:ext cx="48312" cy="73475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C66560DE-BCC5-46D5-95CD-FA48875DBA5E}"/>
              </a:ext>
            </a:extLst>
          </p:cNvPr>
          <p:cNvSpPr/>
          <p:nvPr/>
        </p:nvSpPr>
        <p:spPr>
          <a:xfrm>
            <a:off x="877903" y="2084257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CFA9E29C-43C6-4634-A47A-F0741AF672B6}"/>
              </a:ext>
            </a:extLst>
          </p:cNvPr>
          <p:cNvGrpSpPr/>
          <p:nvPr/>
        </p:nvGrpSpPr>
        <p:grpSpPr>
          <a:xfrm>
            <a:off x="4339008" y="2200445"/>
            <a:ext cx="3356776" cy="2242646"/>
            <a:chOff x="4338759" y="2200271"/>
            <a:chExt cx="3357252" cy="224296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DF013DB-9AEB-4A9C-9339-C6AE4374A163}"/>
                </a:ext>
              </a:extLst>
            </p:cNvPr>
            <p:cNvSpPr/>
            <p:nvPr/>
          </p:nvSpPr>
          <p:spPr>
            <a:xfrm>
              <a:off x="4338759" y="2200271"/>
              <a:ext cx="3357252" cy="22429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"id": "0d799b14-404b-4859-b2f6-50c5ee2a2c3a",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"timestamp": "2018-02-28T00:42:56.4509516Z",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"action": "</a:t>
              </a:r>
              <a:r>
                <a:rPr lang="en-US" sz="900">
                  <a:solidFill>
                    <a:prstClr val="black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push</a:t>
              </a: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"target": 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"size": 1791,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"digest": "sha256:91ef6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"length": 1791,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"repository": “</a:t>
              </a:r>
              <a:r>
                <a:rPr lang="en-US" sz="900" err="1">
                  <a:solidFill>
                    <a:prstClr val="white"/>
                  </a:solidFill>
                  <a:latin typeface="Consolas" panose="020B0609020204030204" pitchFamily="49" charset="0"/>
                </a:rPr>
                <a:t>th</a:t>
              </a: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"tag": "1.0"},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"request": 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"id": "978fc988-1e06-49ee-bf71-4f6e331d1591",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"host": “acrdemos.azurecr.io",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"method": "PUT"}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90" name="Lightning Bolt 89">
              <a:extLst>
                <a:ext uri="{FF2B5EF4-FFF2-40B4-BE49-F238E27FC236}">
                  <a16:creationId xmlns:a16="http://schemas.microsoft.com/office/drawing/2014/main" id="{4986C191-B6A8-4051-80F7-22E71E2F96B2}"/>
                </a:ext>
              </a:extLst>
            </p:cNvPr>
            <p:cNvSpPr/>
            <p:nvPr/>
          </p:nvSpPr>
          <p:spPr>
            <a:xfrm>
              <a:off x="4718554" y="2219447"/>
              <a:ext cx="108526" cy="165051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0E4A0C1-2585-4817-A7CE-D72BE71F288B}"/>
              </a:ext>
            </a:extLst>
          </p:cNvPr>
          <p:cNvCxnSpPr>
            <a:cxnSpLocks/>
            <a:stCxn id="92" idx="2"/>
            <a:endCxn id="90" idx="0"/>
          </p:cNvCxnSpPr>
          <p:nvPr/>
        </p:nvCxnSpPr>
        <p:spPr>
          <a:xfrm>
            <a:off x="4606258" y="1688714"/>
            <a:ext cx="155052" cy="530904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AC1896E-348A-477A-A479-91352C664C08}"/>
              </a:ext>
            </a:extLst>
          </p:cNvPr>
          <p:cNvCxnSpPr>
            <a:cxnSpLocks/>
            <a:stCxn id="89" idx="0"/>
            <a:endCxn id="54" idx="2"/>
          </p:cNvCxnSpPr>
          <p:nvPr/>
        </p:nvCxnSpPr>
        <p:spPr>
          <a:xfrm flipV="1">
            <a:off x="6017396" y="1716222"/>
            <a:ext cx="107312" cy="484223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DAFB20E-D978-408B-A2CD-788566B6F4E3}"/>
              </a:ext>
            </a:extLst>
          </p:cNvPr>
          <p:cNvCxnSpPr>
            <a:cxnSpLocks/>
            <a:stCxn id="88" idx="2"/>
            <a:endCxn id="56" idx="6"/>
          </p:cNvCxnSpPr>
          <p:nvPr/>
        </p:nvCxnSpPr>
        <p:spPr>
          <a:xfrm flipH="1">
            <a:off x="1278660" y="1672811"/>
            <a:ext cx="2548324" cy="593534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86DDBF92-E4A7-4EB9-893E-A0938209112C}"/>
              </a:ext>
            </a:extLst>
          </p:cNvPr>
          <p:cNvSpPr/>
          <p:nvPr/>
        </p:nvSpPr>
        <p:spPr bwMode="auto">
          <a:xfrm>
            <a:off x="8053300" y="3492956"/>
            <a:ext cx="3928852" cy="9674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68545B3-15D8-4C0E-8EE2-D498EBAD2498}"/>
              </a:ext>
            </a:extLst>
          </p:cNvPr>
          <p:cNvSpPr/>
          <p:nvPr/>
        </p:nvSpPr>
        <p:spPr bwMode="auto">
          <a:xfrm>
            <a:off x="8071367" y="3557248"/>
            <a:ext cx="1171372" cy="25021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Tag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8B91055-0832-4076-90D0-EA9A30215A2E}"/>
              </a:ext>
            </a:extLst>
          </p:cNvPr>
          <p:cNvSpPr/>
          <p:nvPr/>
        </p:nvSpPr>
        <p:spPr bwMode="auto">
          <a:xfrm>
            <a:off x="8076036" y="3859570"/>
            <a:ext cx="117137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Digest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C5CB556-898E-4855-9C4D-E00D9F9EDB30}"/>
              </a:ext>
            </a:extLst>
          </p:cNvPr>
          <p:cNvSpPr/>
          <p:nvPr/>
        </p:nvSpPr>
        <p:spPr bwMode="auto">
          <a:xfrm>
            <a:off x="936857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8B4D081-A3CF-4DAE-B6A0-C5DE28A2F21D}"/>
              </a:ext>
            </a:extLst>
          </p:cNvPr>
          <p:cNvSpPr/>
          <p:nvPr/>
        </p:nvSpPr>
        <p:spPr bwMode="auto">
          <a:xfrm>
            <a:off x="1002173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494DA8A-0CF6-41DC-B84D-ECCD72174E39}"/>
              </a:ext>
            </a:extLst>
          </p:cNvPr>
          <p:cNvSpPr/>
          <p:nvPr/>
        </p:nvSpPr>
        <p:spPr bwMode="auto">
          <a:xfrm>
            <a:off x="10674895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CD5518D-6B33-4DFF-B10E-645B93FF2327}"/>
              </a:ext>
            </a:extLst>
          </p:cNvPr>
          <p:cNvSpPr/>
          <p:nvPr/>
        </p:nvSpPr>
        <p:spPr bwMode="auto">
          <a:xfrm>
            <a:off x="10017067" y="4161891"/>
            <a:ext cx="597532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3E4BB45-1D33-470E-9BD1-2C6838898F77}"/>
              </a:ext>
            </a:extLst>
          </p:cNvPr>
          <p:cNvSpPr/>
          <p:nvPr/>
        </p:nvSpPr>
        <p:spPr bwMode="auto">
          <a:xfrm>
            <a:off x="8080638" y="4161891"/>
            <a:ext cx="117137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Quarantine Tag</a:t>
            </a:r>
          </a:p>
        </p:txBody>
      </p:sp>
      <p:pic>
        <p:nvPicPr>
          <p:cNvPr id="77" name="Picture 14" descr="Related image">
            <a:extLst>
              <a:ext uri="{FF2B5EF4-FFF2-40B4-BE49-F238E27FC236}">
                <a16:creationId xmlns:a16="http://schemas.microsoft.com/office/drawing/2014/main" id="{FA762CDA-CC63-440A-94D0-7D551236F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981" y="3859569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440AC7E5-F2D5-4EFD-9091-8C251C06C0A6}"/>
              </a:ext>
            </a:extLst>
          </p:cNvPr>
          <p:cNvSpPr/>
          <p:nvPr/>
        </p:nvSpPr>
        <p:spPr bwMode="auto">
          <a:xfrm>
            <a:off x="9362941" y="4161891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97" name="Picture 14" descr="Related image">
            <a:extLst>
              <a:ext uri="{FF2B5EF4-FFF2-40B4-BE49-F238E27FC236}">
                <a16:creationId xmlns:a16="http://schemas.microsoft.com/office/drawing/2014/main" id="{48345049-C036-4B45-A194-22D0D77F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867" y="3859569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B187DDF9-CB13-4A49-A3E3-EC7EB88B26D3}"/>
              </a:ext>
            </a:extLst>
          </p:cNvPr>
          <p:cNvSpPr/>
          <p:nvPr/>
        </p:nvSpPr>
        <p:spPr bwMode="auto">
          <a:xfrm>
            <a:off x="10671191" y="4159984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99" name="Picture 14" descr="Related image">
            <a:extLst>
              <a:ext uri="{FF2B5EF4-FFF2-40B4-BE49-F238E27FC236}">
                <a16:creationId xmlns:a16="http://schemas.microsoft.com/office/drawing/2014/main" id="{A51A357C-6566-43B1-BC5F-331E98573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990" y="3863262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C82E7415-6268-4C9E-A9BE-6CF22A534CE9}"/>
              </a:ext>
            </a:extLst>
          </p:cNvPr>
          <p:cNvSpPr/>
          <p:nvPr/>
        </p:nvSpPr>
        <p:spPr bwMode="auto">
          <a:xfrm>
            <a:off x="1132805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3r2s7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B9508CC-0BD2-4D91-8436-17112C84B9CE}"/>
              </a:ext>
            </a:extLst>
          </p:cNvPr>
          <p:cNvSpPr/>
          <p:nvPr/>
        </p:nvSpPr>
        <p:spPr bwMode="auto">
          <a:xfrm>
            <a:off x="11324351" y="4159984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102" name="Picture 14" descr="Related image">
            <a:extLst>
              <a:ext uri="{FF2B5EF4-FFF2-40B4-BE49-F238E27FC236}">
                <a16:creationId xmlns:a16="http://schemas.microsoft.com/office/drawing/2014/main" id="{CE62AFA5-3A62-48E8-98E5-CBD1470F7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2150" y="3863262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73E55948-B2C1-4D79-B47D-DA5CC2BFFE41}"/>
              </a:ext>
            </a:extLst>
          </p:cNvPr>
          <p:cNvSpPr/>
          <p:nvPr/>
        </p:nvSpPr>
        <p:spPr>
          <a:xfrm>
            <a:off x="289515" y="1404971"/>
            <a:ext cx="6318562" cy="1197221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Lock down images that are vulnerable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Secure registries by default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Protect unprotected nodes – like developers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17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803">
        <p:fade/>
      </p:transition>
    </mc:Choice>
    <mc:Fallback xmlns="">
      <p:transition spd="med" advTm="218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0065 -0.08819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421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0.00026 -0.08773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398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 L -0.00026 -0.08773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398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0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500"/>
                            </p:stCondLst>
                            <p:childTnLst>
                              <p:par>
                                <p:cTn id="16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78" grpId="0" animBg="1"/>
      <p:bldP spid="81" grpId="0" animBg="1"/>
      <p:bldP spid="85" grpId="0" animBg="1"/>
      <p:bldP spid="86" grpId="0" animBg="1"/>
      <p:bldP spid="87" grpId="0" animBg="1"/>
      <p:bldP spid="59" grpId="0" animBg="1"/>
      <p:bldP spid="60" grpId="0" animBg="1"/>
      <p:bldP spid="66" grpId="0" animBg="1"/>
      <p:bldP spid="24" grpId="0"/>
      <p:bldP spid="80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74" grpId="1" animBg="1"/>
      <p:bldP spid="76" grpId="0" animBg="1"/>
      <p:bldP spid="96" grpId="0" animBg="1"/>
      <p:bldP spid="96" grpId="1" animBg="1"/>
      <p:bldP spid="96" grpId="2" animBg="1"/>
      <p:bldP spid="98" grpId="0" animBg="1"/>
      <p:bldP spid="98" grpId="1" animBg="1"/>
      <p:bldP spid="100" grpId="0" animBg="1"/>
      <p:bldP spid="101" grpId="0" animBg="1"/>
      <p:bldP spid="10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983"/>
            <a:ext cx="10515600" cy="2852333"/>
          </a:xfrm>
        </p:spPr>
        <p:txBody>
          <a:bodyPr/>
          <a:lstStyle/>
          <a:p>
            <a:r>
              <a:rPr lang="en-US" dirty="0"/>
              <a:t>VNET &amp; Firewalls </a:t>
            </a:r>
            <a:r>
              <a:rPr lang="en-US" i="1" baseline="30000" dirty="0"/>
              <a:t> </a:t>
            </a:r>
            <a:br>
              <a:rPr lang="en-US" i="1" baseline="30000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300"/>
            <a:ext cx="10515600" cy="1499974"/>
          </a:xfrm>
        </p:spPr>
        <p:txBody>
          <a:bodyPr/>
          <a:lstStyle/>
          <a:p>
            <a:r>
              <a:rPr lang="en-US" dirty="0"/>
              <a:t>Securing registry access to private virtual networks</a:t>
            </a:r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61BFA537-25EF-4EDB-9898-E3014994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044" y="590321"/>
            <a:ext cx="2733047" cy="273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7525A672-0167-4EC4-847F-95C1CCA0F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120" y="590321"/>
            <a:ext cx="2733047" cy="273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7FC403-54F0-424A-94EB-0920D190A382}"/>
              </a:ext>
            </a:extLst>
          </p:cNvPr>
          <p:cNvCxnSpPr/>
          <p:nvPr/>
        </p:nvCxnSpPr>
        <p:spPr>
          <a:xfrm>
            <a:off x="6905276" y="1958430"/>
            <a:ext cx="2091658" cy="0"/>
          </a:xfrm>
          <a:prstGeom prst="straightConnector1">
            <a:avLst/>
          </a:prstGeom>
          <a:ln w="152400">
            <a:solidFill>
              <a:srgbClr val="0079D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49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3E9411-8671-483B-AC7E-59185F70741F}"/>
              </a:ext>
            </a:extLst>
          </p:cNvPr>
          <p:cNvSpPr/>
          <p:nvPr/>
        </p:nvSpPr>
        <p:spPr>
          <a:xfrm>
            <a:off x="7000874" y="1533526"/>
            <a:ext cx="3600449" cy="2001770"/>
          </a:xfrm>
          <a:prstGeom prst="rect">
            <a:avLst/>
          </a:prstGeom>
          <a:noFill/>
          <a:ln>
            <a:solidFill>
              <a:srgbClr val="08219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AKS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17C096-81EF-449F-9F80-97CDD172ED7A}"/>
              </a:ext>
            </a:extLst>
          </p:cNvPr>
          <p:cNvSpPr/>
          <p:nvPr/>
        </p:nvSpPr>
        <p:spPr>
          <a:xfrm>
            <a:off x="7188403" y="3356166"/>
            <a:ext cx="3181351" cy="36933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US" sz="1400">
                <a:solidFill>
                  <a:prstClr val="black"/>
                </a:solidFill>
              </a:rPr>
              <a:t>Azure virtual network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C2CAE238-B267-4E6D-86E1-A869108856F3}"/>
              </a:ext>
            </a:extLst>
          </p:cNvPr>
          <p:cNvSpPr/>
          <p:nvPr/>
        </p:nvSpPr>
        <p:spPr>
          <a:xfrm>
            <a:off x="7206684" y="3375442"/>
            <a:ext cx="3181351" cy="2711032"/>
          </a:xfrm>
          <a:custGeom>
            <a:avLst/>
            <a:gdLst>
              <a:gd name="connsiteX0" fmla="*/ 61557 w 3181351"/>
              <a:gd name="connsiteY0" fmla="*/ 0 h 2711032"/>
              <a:gd name="connsiteX1" fmla="*/ 252853 w 3181351"/>
              <a:gd name="connsiteY1" fmla="*/ 0 h 2711032"/>
              <a:gd name="connsiteX2" fmla="*/ 1264236 w 3181351"/>
              <a:gd name="connsiteY2" fmla="*/ 0 h 2711032"/>
              <a:gd name="connsiteX3" fmla="*/ 3119794 w 3181351"/>
              <a:gd name="connsiteY3" fmla="*/ 0 h 2711032"/>
              <a:gd name="connsiteX4" fmla="*/ 3181351 w 3181351"/>
              <a:gd name="connsiteY4" fmla="*/ 61557 h 2711032"/>
              <a:gd name="connsiteX5" fmla="*/ 3181351 w 3181351"/>
              <a:gd name="connsiteY5" fmla="*/ 307776 h 2711032"/>
              <a:gd name="connsiteX6" fmla="*/ 3119794 w 3181351"/>
              <a:gd name="connsiteY6" fmla="*/ 369333 h 2711032"/>
              <a:gd name="connsiteX7" fmla="*/ 1517089 w 3181351"/>
              <a:gd name="connsiteY7" fmla="*/ 369333 h 2711032"/>
              <a:gd name="connsiteX8" fmla="*/ 1517089 w 3181351"/>
              <a:gd name="connsiteY8" fmla="*/ 2458179 h 2711032"/>
              <a:gd name="connsiteX9" fmla="*/ 1264236 w 3181351"/>
              <a:gd name="connsiteY9" fmla="*/ 2711032 h 2711032"/>
              <a:gd name="connsiteX10" fmla="*/ 252853 w 3181351"/>
              <a:gd name="connsiteY10" fmla="*/ 2711032 h 2711032"/>
              <a:gd name="connsiteX11" fmla="*/ 0 w 3181351"/>
              <a:gd name="connsiteY11" fmla="*/ 2458179 h 2711032"/>
              <a:gd name="connsiteX12" fmla="*/ 0 w 3181351"/>
              <a:gd name="connsiteY12" fmla="*/ 307776 h 2711032"/>
              <a:gd name="connsiteX13" fmla="*/ 0 w 3181351"/>
              <a:gd name="connsiteY13" fmla="*/ 252853 h 2711032"/>
              <a:gd name="connsiteX14" fmla="*/ 0 w 3181351"/>
              <a:gd name="connsiteY14" fmla="*/ 61557 h 2711032"/>
              <a:gd name="connsiteX15" fmla="*/ 61557 w 3181351"/>
              <a:gd name="connsiteY15" fmla="*/ 0 h 271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81351" h="2711032">
                <a:moveTo>
                  <a:pt x="61557" y="0"/>
                </a:moveTo>
                <a:lnTo>
                  <a:pt x="252853" y="0"/>
                </a:lnTo>
                <a:lnTo>
                  <a:pt x="1264236" y="0"/>
                </a:lnTo>
                <a:lnTo>
                  <a:pt x="3119794" y="0"/>
                </a:lnTo>
                <a:cubicBezTo>
                  <a:pt x="3153791" y="0"/>
                  <a:pt x="3181351" y="27560"/>
                  <a:pt x="3181351" y="61557"/>
                </a:cubicBezTo>
                <a:lnTo>
                  <a:pt x="3181351" y="307776"/>
                </a:lnTo>
                <a:cubicBezTo>
                  <a:pt x="3181351" y="341773"/>
                  <a:pt x="3153791" y="369333"/>
                  <a:pt x="3119794" y="369333"/>
                </a:cubicBezTo>
                <a:lnTo>
                  <a:pt x="1517089" y="369333"/>
                </a:lnTo>
                <a:lnTo>
                  <a:pt x="1517089" y="2458179"/>
                </a:lnTo>
                <a:cubicBezTo>
                  <a:pt x="1517089" y="2597826"/>
                  <a:pt x="1403883" y="2711032"/>
                  <a:pt x="1264236" y="2711032"/>
                </a:cubicBezTo>
                <a:lnTo>
                  <a:pt x="252853" y="2711032"/>
                </a:lnTo>
                <a:cubicBezTo>
                  <a:pt x="113206" y="2711032"/>
                  <a:pt x="0" y="2597826"/>
                  <a:pt x="0" y="2458179"/>
                </a:cubicBezTo>
                <a:lnTo>
                  <a:pt x="0" y="307776"/>
                </a:lnTo>
                <a:lnTo>
                  <a:pt x="0" y="252853"/>
                </a:lnTo>
                <a:lnTo>
                  <a:pt x="0" y="61557"/>
                </a:lnTo>
                <a:cubicBezTo>
                  <a:pt x="0" y="27560"/>
                  <a:pt x="27560" y="0"/>
                  <a:pt x="61557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0"/>
            <a:r>
              <a:rPr lang="en-US" sz="1400">
                <a:solidFill>
                  <a:prstClr val="black"/>
                </a:solidFill>
              </a:rPr>
              <a:t>Azure virtual network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20" name="Straight Arrow Connector 27">
            <a:extLst>
              <a:ext uri="{FF2B5EF4-FFF2-40B4-BE49-F238E27FC236}">
                <a16:creationId xmlns:a16="http://schemas.microsoft.com/office/drawing/2014/main" id="{E91D1AE0-239B-4ECF-9BD4-6F26553CB663}"/>
              </a:ext>
            </a:extLst>
          </p:cNvPr>
          <p:cNvCxnSpPr>
            <a:cxnSpLocks/>
            <a:stCxn id="58" idx="0"/>
            <a:endCxn id="6" idx="2"/>
          </p:cNvCxnSpPr>
          <p:nvPr/>
        </p:nvCxnSpPr>
        <p:spPr>
          <a:xfrm rot="5400000" flipH="1" flipV="1">
            <a:off x="7801547" y="3589462"/>
            <a:ext cx="841495" cy="1113570"/>
          </a:xfrm>
          <a:prstGeom prst="bentConnector3">
            <a:avLst>
              <a:gd name="adj1" fmla="val 50000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DC75C23C-7414-4913-95FE-BEC4AF91C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0925" y="4739447"/>
            <a:ext cx="1133475" cy="1133475"/>
          </a:xfrm>
          <a:prstGeom prst="rect">
            <a:avLst/>
          </a:prstGeom>
        </p:spPr>
      </p:pic>
      <p:sp>
        <p:nvSpPr>
          <p:cNvPr id="23" name="Cloud 22">
            <a:extLst>
              <a:ext uri="{FF2B5EF4-FFF2-40B4-BE49-F238E27FC236}">
                <a16:creationId xmlns:a16="http://schemas.microsoft.com/office/drawing/2014/main" id="{7EA8D714-33F3-4501-8C63-E9AC9B34CB2B}"/>
              </a:ext>
            </a:extLst>
          </p:cNvPr>
          <p:cNvSpPr/>
          <p:nvPr/>
        </p:nvSpPr>
        <p:spPr>
          <a:xfrm>
            <a:off x="2505159" y="1895475"/>
            <a:ext cx="3121144" cy="4257675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Public Internet</a:t>
            </a:r>
          </a:p>
        </p:txBody>
      </p:sp>
      <p:cxnSp>
        <p:nvCxnSpPr>
          <p:cNvPr id="45" name="Straight Arrow Connector 27">
            <a:extLst>
              <a:ext uri="{FF2B5EF4-FFF2-40B4-BE49-F238E27FC236}">
                <a16:creationId xmlns:a16="http://schemas.microsoft.com/office/drawing/2014/main" id="{1C7E975C-0FB6-4EBE-8A46-2986A5D0232F}"/>
              </a:ext>
            </a:extLst>
          </p:cNvPr>
          <p:cNvCxnSpPr>
            <a:cxnSpLocks/>
            <a:stCxn id="1028" idx="3"/>
            <a:endCxn id="112" idx="1"/>
          </p:cNvCxnSpPr>
          <p:nvPr/>
        </p:nvCxnSpPr>
        <p:spPr>
          <a:xfrm>
            <a:off x="2310918" y="3968919"/>
            <a:ext cx="5112797" cy="1261538"/>
          </a:xfrm>
          <a:prstGeom prst="bentConnector3">
            <a:avLst>
              <a:gd name="adj1" fmla="val 15162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27">
            <a:extLst>
              <a:ext uri="{FF2B5EF4-FFF2-40B4-BE49-F238E27FC236}">
                <a16:creationId xmlns:a16="http://schemas.microsoft.com/office/drawing/2014/main" id="{DCD2911F-076E-46EE-A255-26B73731E7ED}"/>
              </a:ext>
            </a:extLst>
          </p:cNvPr>
          <p:cNvCxnSpPr>
            <a:cxnSpLocks/>
            <a:stCxn id="58" idx="1"/>
            <a:endCxn id="6" idx="2"/>
          </p:cNvCxnSpPr>
          <p:nvPr/>
        </p:nvCxnSpPr>
        <p:spPr>
          <a:xfrm rot="10800000" flipH="1">
            <a:off x="7423715" y="3725500"/>
            <a:ext cx="1355364" cy="942135"/>
          </a:xfrm>
          <a:prstGeom prst="bentConnector4">
            <a:avLst>
              <a:gd name="adj1" fmla="val -234020"/>
              <a:gd name="adj2" fmla="val 55341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27">
            <a:extLst>
              <a:ext uri="{FF2B5EF4-FFF2-40B4-BE49-F238E27FC236}">
                <a16:creationId xmlns:a16="http://schemas.microsoft.com/office/drawing/2014/main" id="{F0FD12F5-A4B6-43E8-83F4-D12727F569E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876678" y="4833938"/>
            <a:ext cx="1583228" cy="154399"/>
          </a:xfrm>
          <a:prstGeom prst="bentConnector3">
            <a:avLst>
              <a:gd name="adj1" fmla="val 667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E372E0A-C4A4-4712-AE10-FC97DB804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906" y="4493036"/>
            <a:ext cx="990601" cy="99060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25848A4-3133-4024-B85D-7BC2235E5D24}"/>
              </a:ext>
            </a:extLst>
          </p:cNvPr>
          <p:cNvSpPr/>
          <p:nvPr/>
        </p:nvSpPr>
        <p:spPr>
          <a:xfrm>
            <a:off x="8933321" y="4323588"/>
            <a:ext cx="2772904" cy="1903857"/>
          </a:xfrm>
          <a:prstGeom prst="rect">
            <a:avLst/>
          </a:prstGeom>
          <a:noFill/>
          <a:ln>
            <a:solidFill>
              <a:srgbClr val="08219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Resources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B63C34-4FCB-458C-99C0-2CA931D19EFC}"/>
              </a:ext>
            </a:extLst>
          </p:cNvPr>
          <p:cNvSpPr/>
          <p:nvPr/>
        </p:nvSpPr>
        <p:spPr>
          <a:xfrm>
            <a:off x="7000874" y="4323588"/>
            <a:ext cx="1819276" cy="1894557"/>
          </a:xfrm>
          <a:prstGeom prst="rect">
            <a:avLst/>
          </a:prstGeom>
          <a:noFill/>
          <a:ln>
            <a:solidFill>
              <a:srgbClr val="08219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C758FC-4846-49A6-942C-3B8BF23A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VNet</a:t>
            </a:r>
            <a:r>
              <a:rPr lang="en-US" dirty="0"/>
              <a:t> &amp; Firewall Rules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B583D0-B2C4-4135-B90D-787EB063CE39}"/>
              </a:ext>
            </a:extLst>
          </p:cNvPr>
          <p:cNvSpPr/>
          <p:nvPr/>
        </p:nvSpPr>
        <p:spPr>
          <a:xfrm>
            <a:off x="0" y="6340665"/>
            <a:ext cx="2349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http://aka.ms/acr/vnet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2BFDCC-ED49-4C91-A48F-942464B1BDEB}"/>
              </a:ext>
            </a:extLst>
          </p:cNvPr>
          <p:cNvSpPr/>
          <p:nvPr/>
        </p:nvSpPr>
        <p:spPr>
          <a:xfrm>
            <a:off x="7210425" y="2119821"/>
            <a:ext cx="990600" cy="1123949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889489-90BA-488F-BE5B-FC4EBB5A885B}"/>
              </a:ext>
            </a:extLst>
          </p:cNvPr>
          <p:cNvSpPr/>
          <p:nvPr/>
        </p:nvSpPr>
        <p:spPr>
          <a:xfrm>
            <a:off x="8305800" y="2119820"/>
            <a:ext cx="990600" cy="1123949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F1F506-01E3-4D60-BF50-7C43EB70A3F1}"/>
              </a:ext>
            </a:extLst>
          </p:cNvPr>
          <p:cNvSpPr/>
          <p:nvPr/>
        </p:nvSpPr>
        <p:spPr>
          <a:xfrm>
            <a:off x="9401175" y="2119820"/>
            <a:ext cx="990600" cy="1123949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198B70-362D-498D-8343-5A511CA70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051" y="1634051"/>
            <a:ext cx="637674" cy="4857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61C58BD-C931-42C8-B95B-0C34A8093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85" y="2040613"/>
            <a:ext cx="990601" cy="99060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63FDE3-6497-45BB-B0C7-38F44EA3A6A4}"/>
              </a:ext>
            </a:extLst>
          </p:cNvPr>
          <p:cNvCxnSpPr>
            <a:cxnSpLocks/>
            <a:stCxn id="118" idx="3"/>
            <a:endCxn id="26" idx="1"/>
          </p:cNvCxnSpPr>
          <p:nvPr/>
        </p:nvCxnSpPr>
        <p:spPr>
          <a:xfrm flipV="1">
            <a:off x="4346442" y="2535914"/>
            <a:ext cx="1573343" cy="1190885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89E43B8B-2039-4DA7-BF86-400D8EA6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830" y="3583156"/>
            <a:ext cx="705088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4CF50D-EB14-41C4-AD40-2BED7E21A7F9}"/>
              </a:ext>
            </a:extLst>
          </p:cNvPr>
          <p:cNvSpPr txBox="1"/>
          <p:nvPr/>
        </p:nvSpPr>
        <p:spPr>
          <a:xfrm>
            <a:off x="1533034" y="4291076"/>
            <a:ext cx="129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IP: 5.5.1.2</a:t>
            </a:r>
          </a:p>
        </p:txBody>
      </p:sp>
      <p:cxnSp>
        <p:nvCxnSpPr>
          <p:cNvPr id="27" name="Straight Arrow Connector 27">
            <a:extLst>
              <a:ext uri="{FF2B5EF4-FFF2-40B4-BE49-F238E27FC236}">
                <a16:creationId xmlns:a16="http://schemas.microsoft.com/office/drawing/2014/main" id="{B482FB2C-E858-46DD-BD15-73B562E9B515}"/>
              </a:ext>
            </a:extLst>
          </p:cNvPr>
          <p:cNvCxnSpPr>
            <a:cxnSpLocks/>
            <a:stCxn id="1028" idx="3"/>
            <a:endCxn id="62" idx="1"/>
          </p:cNvCxnSpPr>
          <p:nvPr/>
        </p:nvCxnSpPr>
        <p:spPr>
          <a:xfrm>
            <a:off x="2310918" y="3968919"/>
            <a:ext cx="5112797" cy="1508098"/>
          </a:xfrm>
          <a:prstGeom prst="bentConnector3">
            <a:avLst>
              <a:gd name="adj1" fmla="val 1497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Image result for azure pipelines logo">
            <a:extLst>
              <a:ext uri="{FF2B5EF4-FFF2-40B4-BE49-F238E27FC236}">
                <a16:creationId xmlns:a16="http://schemas.microsoft.com/office/drawing/2014/main" id="{96128E9E-6341-4F00-A3D1-E899AC311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83" y="5093287"/>
            <a:ext cx="321624" cy="32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Related image">
            <a:extLst>
              <a:ext uri="{FF2B5EF4-FFF2-40B4-BE49-F238E27FC236}">
                <a16:creationId xmlns:a16="http://schemas.microsoft.com/office/drawing/2014/main" id="{AC362C98-37A5-4A26-8F31-8B33E7EAD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t="13662" r="7384" b="10942"/>
          <a:stretch/>
        </p:blipFill>
        <p:spPr bwMode="auto">
          <a:xfrm>
            <a:off x="10408624" y="5034722"/>
            <a:ext cx="493031" cy="43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BF234215-D40D-47E1-ACC7-F9D1EAEA1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9996302" y="5049816"/>
            <a:ext cx="353127" cy="4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7D4E010-D9ED-4C6D-BED0-86350AC9BC5C}"/>
              </a:ext>
            </a:extLst>
          </p:cNvPr>
          <p:cNvSpPr txBox="1"/>
          <p:nvPr/>
        </p:nvSpPr>
        <p:spPr>
          <a:xfrm>
            <a:off x="9350640" y="5458383"/>
            <a:ext cx="1291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IP: 10.2.1.3</a:t>
            </a:r>
          </a:p>
        </p:txBody>
      </p:sp>
      <p:cxnSp>
        <p:nvCxnSpPr>
          <p:cNvPr id="39" name="Straight Arrow Connector 27">
            <a:extLst>
              <a:ext uri="{FF2B5EF4-FFF2-40B4-BE49-F238E27FC236}">
                <a16:creationId xmlns:a16="http://schemas.microsoft.com/office/drawing/2014/main" id="{2882FA55-6D8F-4510-A6B3-1E29C74B7D99}"/>
              </a:ext>
            </a:extLst>
          </p:cNvPr>
          <p:cNvCxnSpPr>
            <a:cxnSpLocks/>
            <a:stCxn id="38" idx="2"/>
            <a:endCxn id="91" idx="1"/>
          </p:cNvCxnSpPr>
          <p:nvPr/>
        </p:nvCxnSpPr>
        <p:spPr>
          <a:xfrm rot="5400000">
            <a:off x="8663880" y="4495218"/>
            <a:ext cx="92258" cy="2572587"/>
          </a:xfrm>
          <a:prstGeom prst="bentConnector4">
            <a:avLst>
              <a:gd name="adj1" fmla="val 1076326"/>
              <a:gd name="adj2" fmla="val 24032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7">
            <a:extLst>
              <a:ext uri="{FF2B5EF4-FFF2-40B4-BE49-F238E27FC236}">
                <a16:creationId xmlns:a16="http://schemas.microsoft.com/office/drawing/2014/main" id="{B56BC12C-985A-4AE0-8CC0-225BE23FDC29}"/>
              </a:ext>
            </a:extLst>
          </p:cNvPr>
          <p:cNvCxnSpPr>
            <a:cxnSpLocks/>
            <a:stCxn id="118" idx="3"/>
            <a:endCxn id="11" idx="1"/>
          </p:cNvCxnSpPr>
          <p:nvPr/>
        </p:nvCxnSpPr>
        <p:spPr>
          <a:xfrm flipV="1">
            <a:off x="4346442" y="2534411"/>
            <a:ext cx="2654432" cy="1192388"/>
          </a:xfrm>
          <a:prstGeom prst="bentConnector3">
            <a:avLst>
              <a:gd name="adj1" fmla="val 2954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FCADC9BF-ED89-4F78-B7DF-17B904B78A36}"/>
              </a:ext>
            </a:extLst>
          </p:cNvPr>
          <p:cNvSpPr/>
          <p:nvPr/>
        </p:nvSpPr>
        <p:spPr>
          <a:xfrm>
            <a:off x="7423715" y="4566994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5321CC0-E503-4723-A7A3-E4B79E82EA7B}"/>
              </a:ext>
            </a:extLst>
          </p:cNvPr>
          <p:cNvSpPr/>
          <p:nvPr/>
        </p:nvSpPr>
        <p:spPr>
          <a:xfrm>
            <a:off x="7423715" y="5376377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3AB4F81-A4F8-4892-B737-66937A6758C1}"/>
              </a:ext>
            </a:extLst>
          </p:cNvPr>
          <p:cNvSpPr/>
          <p:nvPr/>
        </p:nvSpPr>
        <p:spPr>
          <a:xfrm>
            <a:off x="7423715" y="5727000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8CAE891-14B4-4409-8B44-121FBFDFB31D}"/>
              </a:ext>
            </a:extLst>
          </p:cNvPr>
          <p:cNvSpPr/>
          <p:nvPr/>
        </p:nvSpPr>
        <p:spPr>
          <a:xfrm>
            <a:off x="7423715" y="5129817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74F8604-C420-4633-AFDA-9913B100EA00}"/>
              </a:ext>
            </a:extLst>
          </p:cNvPr>
          <p:cNvSpPr/>
          <p:nvPr/>
        </p:nvSpPr>
        <p:spPr>
          <a:xfrm>
            <a:off x="3862854" y="3626159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E73D0F5-8255-4A60-BF49-46690C3638E0}"/>
              </a:ext>
            </a:extLst>
          </p:cNvPr>
          <p:cNvSpPr/>
          <p:nvPr/>
        </p:nvSpPr>
        <p:spPr>
          <a:xfrm>
            <a:off x="289515" y="1404971"/>
            <a:ext cx="6778536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authentication &amp; authorization enough?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Least required privileges apply to the network as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Registries in the </a:t>
            </a:r>
            <a:r>
              <a:rPr lang="en-US" sz="2000" dirty="0" err="1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Vnet</a:t>
            </a:r>
            <a:endParaRPr lang="en-US" sz="20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Whitelist IP ranges that should have access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27D9A4-D67D-4CA7-8863-60AD766C7416}"/>
              </a:ext>
            </a:extLst>
          </p:cNvPr>
          <p:cNvGrpSpPr/>
          <p:nvPr/>
        </p:nvGrpSpPr>
        <p:grpSpPr>
          <a:xfrm>
            <a:off x="6320304" y="4354681"/>
            <a:ext cx="1091276" cy="797365"/>
            <a:chOff x="345233" y="4421462"/>
            <a:chExt cx="5303520" cy="1184815"/>
          </a:xfrm>
          <a:effectLst>
            <a:outerShdw blurRad="88900" dist="38100" dir="2700000" algn="tl" rotWithShape="0">
              <a:prstClr val="black">
                <a:alpha val="28000"/>
              </a:prstClr>
            </a:outerShdw>
          </a:effectLst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911310AB-C3EA-469C-9466-19B028B88538}"/>
                </a:ext>
              </a:extLst>
            </p:cNvPr>
            <p:cNvSpPr/>
            <p:nvPr/>
          </p:nvSpPr>
          <p:spPr>
            <a:xfrm>
              <a:off x="345233" y="4421462"/>
              <a:ext cx="5303520" cy="1184815"/>
            </a:xfrm>
            <a:prstGeom prst="roundRect">
              <a:avLst>
                <a:gd name="adj" fmla="val 0"/>
              </a:avLst>
            </a:prstGeom>
            <a:solidFill>
              <a:srgbClr val="1592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36576" r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solidFill>
                    <a:schemeClr val="bg1"/>
                  </a:solidFill>
                </a:rPr>
                <a:t>Rules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566B78-EFDF-4B28-8956-E44C7C6568E1}"/>
                </a:ext>
              </a:extLst>
            </p:cNvPr>
            <p:cNvSpPr/>
            <p:nvPr/>
          </p:nvSpPr>
          <p:spPr>
            <a:xfrm>
              <a:off x="345233" y="4727137"/>
              <a:ext cx="5303520" cy="8791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2743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E4ABFF9-DA3F-4853-A8AF-F1431262EE3A}"/>
              </a:ext>
            </a:extLst>
          </p:cNvPr>
          <p:cNvSpPr txBox="1"/>
          <p:nvPr/>
        </p:nvSpPr>
        <p:spPr>
          <a:xfrm>
            <a:off x="6313932" y="4585630"/>
            <a:ext cx="945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IP: 10.2.1.3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30B7BE-75B2-431D-B15F-708CDC435552}"/>
              </a:ext>
            </a:extLst>
          </p:cNvPr>
          <p:cNvSpPr txBox="1"/>
          <p:nvPr/>
        </p:nvSpPr>
        <p:spPr>
          <a:xfrm>
            <a:off x="6313932" y="4732266"/>
            <a:ext cx="945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IP: 5.5.1.2</a:t>
            </a:r>
          </a:p>
        </p:txBody>
      </p:sp>
    </p:spTree>
    <p:extLst>
      <p:ext uri="{BB962C8B-B14F-4D97-AF65-F5344CB8AC3E}">
        <p14:creationId xmlns:p14="http://schemas.microsoft.com/office/powerpoint/2010/main" val="413090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9" grpId="0" animBg="1"/>
      <p:bldP spid="135" grpId="0" animBg="1"/>
      <p:bldP spid="40" grpId="0"/>
      <p:bldP spid="4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A973-48BF-4FF1-8179-50C8FA85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&amp; User Experience</a:t>
            </a:r>
          </a:p>
        </p:txBody>
      </p:sp>
      <p:pic>
        <p:nvPicPr>
          <p:cNvPr id="1026" name="Picture 2" descr="Image result for open door">
            <a:extLst>
              <a:ext uri="{FF2B5EF4-FFF2-40B4-BE49-F238E27FC236}">
                <a16:creationId xmlns:a16="http://schemas.microsoft.com/office/drawing/2014/main" id="{10BFE6BD-7A4C-4860-86FB-88191CF89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09" y="1548307"/>
            <a:ext cx="9425491" cy="530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43A0FBD0-C71F-451F-8B0D-A8CC0C0AA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079" y="2736782"/>
            <a:ext cx="1828175" cy="131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stalling automatic closing door">
            <a:extLst>
              <a:ext uri="{FF2B5EF4-FFF2-40B4-BE49-F238E27FC236}">
                <a16:creationId xmlns:a16="http://schemas.microsoft.com/office/drawing/2014/main" id="{F45CB1E1-A814-4D7E-9D70-4803D1C1B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54" y="91705"/>
            <a:ext cx="2901597" cy="145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please close the door">
            <a:extLst>
              <a:ext uri="{FF2B5EF4-FFF2-40B4-BE49-F238E27FC236}">
                <a16:creationId xmlns:a16="http://schemas.microsoft.com/office/drawing/2014/main" id="{9596A9B5-C092-4E59-91F3-04CBA1168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079" y="2736782"/>
            <a:ext cx="1909435" cy="138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910225E-2329-4A23-8854-81F397F84DCE}"/>
              </a:ext>
            </a:extLst>
          </p:cNvPr>
          <p:cNvGrpSpPr/>
          <p:nvPr/>
        </p:nvGrpSpPr>
        <p:grpSpPr>
          <a:xfrm>
            <a:off x="5651079" y="2736782"/>
            <a:ext cx="1909435" cy="1384340"/>
            <a:chOff x="7277092" y="4448424"/>
            <a:chExt cx="2705725" cy="1961651"/>
          </a:xfrm>
        </p:grpSpPr>
        <p:pic>
          <p:nvPicPr>
            <p:cNvPr id="11" name="Picture 14" descr="Image result for please close the door">
              <a:extLst>
                <a:ext uri="{FF2B5EF4-FFF2-40B4-BE49-F238E27FC236}">
                  <a16:creationId xmlns:a16="http://schemas.microsoft.com/office/drawing/2014/main" id="{2CCBD58B-3E98-4509-92B7-A199834CA4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092" y="4448424"/>
              <a:ext cx="2705725" cy="1961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AD3621-8256-4A19-A28B-A3C8203677A5}"/>
                </a:ext>
              </a:extLst>
            </p:cNvPr>
            <p:cNvSpPr txBox="1"/>
            <p:nvPr/>
          </p:nvSpPr>
          <p:spPr>
            <a:xfrm>
              <a:off x="7370345" y="5287205"/>
              <a:ext cx="2459457" cy="1046709"/>
            </a:xfrm>
            <a:prstGeom prst="rect">
              <a:avLst/>
            </a:prstGeom>
            <a:solidFill>
              <a:srgbClr val="F5F6F6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/>
                <a:t>KEEP US SECURE</a:t>
              </a:r>
            </a:p>
            <a:p>
              <a:pPr algn="ctr"/>
              <a:r>
                <a:rPr lang="en-US" sz="1400" b="1" dirty="0"/>
                <a:t>Lock Doors </a:t>
              </a:r>
              <a:br>
                <a:rPr lang="en-US" sz="1400" b="1" dirty="0"/>
              </a:br>
              <a:r>
                <a:rPr lang="en-US" sz="1400" b="1" dirty="0"/>
                <a:t>Upon Leaving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9FD0DB0-462E-4414-84D5-8972E0CAF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180" y="2700380"/>
            <a:ext cx="3133333" cy="14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11F3C3-BFA0-474D-A1D3-C2ACB198E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181" y="2700428"/>
            <a:ext cx="3133333" cy="14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27103AA-E08C-4D01-A09C-15F134C947D0}"/>
              </a:ext>
            </a:extLst>
          </p:cNvPr>
          <p:cNvSpPr/>
          <p:nvPr/>
        </p:nvSpPr>
        <p:spPr>
          <a:xfrm>
            <a:off x="296699" y="1601712"/>
            <a:ext cx="6778536" cy="1096207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Engage the good people to help with policy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Make it easy to do the right 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…difficult to do the wrong thing</a:t>
            </a:r>
          </a:p>
        </p:txBody>
      </p:sp>
    </p:spTree>
    <p:extLst>
      <p:ext uri="{BB962C8B-B14F-4D97-AF65-F5344CB8AC3E}">
        <p14:creationId xmlns:p14="http://schemas.microsoft.com/office/powerpoint/2010/main" val="190630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3ACBBDC-01EE-433B-82BD-B36410353B68}"/>
              </a:ext>
            </a:extLst>
          </p:cNvPr>
          <p:cNvSpPr/>
          <p:nvPr/>
        </p:nvSpPr>
        <p:spPr bwMode="auto">
          <a:xfrm>
            <a:off x="55180" y="-270302"/>
            <a:ext cx="13626982" cy="722708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Moon 8">
            <a:extLst>
              <a:ext uri="{FF2B5EF4-FFF2-40B4-BE49-F238E27FC236}">
                <a16:creationId xmlns:a16="http://schemas.microsoft.com/office/drawing/2014/main" id="{BD98F3ED-F231-4C9A-B9BE-EC18C5FF30D7}"/>
              </a:ext>
            </a:extLst>
          </p:cNvPr>
          <p:cNvSpPr/>
          <p:nvPr/>
        </p:nvSpPr>
        <p:spPr bwMode="auto">
          <a:xfrm rot="19800000">
            <a:off x="-2399700" y="3788969"/>
            <a:ext cx="1342039" cy="2684080"/>
          </a:xfrm>
          <a:prstGeom prst="moon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tar: 16 Points 3">
            <a:extLst>
              <a:ext uri="{FF2B5EF4-FFF2-40B4-BE49-F238E27FC236}">
                <a16:creationId xmlns:a16="http://schemas.microsoft.com/office/drawing/2014/main" id="{F288AE8A-8D1E-4559-A2D3-2503CC16A3F7}"/>
              </a:ext>
            </a:extLst>
          </p:cNvPr>
          <p:cNvSpPr/>
          <p:nvPr/>
        </p:nvSpPr>
        <p:spPr bwMode="auto">
          <a:xfrm>
            <a:off x="-3259204" y="3554144"/>
            <a:ext cx="2117407" cy="1961940"/>
          </a:xfrm>
          <a:prstGeom prst="star16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A098B2-5B6D-4D00-A75B-6CB820463C42}"/>
              </a:ext>
            </a:extLst>
          </p:cNvPr>
          <p:cNvSpPr/>
          <p:nvPr/>
        </p:nvSpPr>
        <p:spPr bwMode="auto">
          <a:xfrm>
            <a:off x="4303405" y="3429000"/>
            <a:ext cx="2421006" cy="234813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72FFA9-23ED-4727-9F9D-5273F2A75402}"/>
              </a:ext>
            </a:extLst>
          </p:cNvPr>
          <p:cNvSpPr/>
          <p:nvPr/>
        </p:nvSpPr>
        <p:spPr bwMode="auto">
          <a:xfrm>
            <a:off x="75500" y="3731317"/>
            <a:ext cx="2613150" cy="152046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web:1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quotes:1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important:1</a:t>
            </a:r>
          </a:p>
          <a:p>
            <a:pPr defTabSz="1218732">
              <a:defRPr/>
            </a:pPr>
            <a:endParaRPr lang="en-US" sz="1175" b="1" kern="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web:1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quotes:1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important:1</a:t>
            </a:r>
            <a:endParaRPr lang="en-US" sz="117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74" name="Group 1373"/>
          <p:cNvGrpSpPr/>
          <p:nvPr/>
        </p:nvGrpSpPr>
        <p:grpSpPr>
          <a:xfrm>
            <a:off x="8713510" y="1106268"/>
            <a:ext cx="2834967" cy="1633165"/>
            <a:chOff x="4156030" y="3448050"/>
            <a:chExt cx="2065507" cy="1191294"/>
          </a:xfrm>
        </p:grpSpPr>
        <p:sp>
          <p:nvSpPr>
            <p:cNvPr id="1375" name="Rectangle 1374"/>
            <p:cNvSpPr/>
            <p:nvPr/>
          </p:nvSpPr>
          <p:spPr>
            <a:xfrm>
              <a:off x="4156030" y="3562350"/>
              <a:ext cx="2065507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376" name="Flowchart: Alternate Process 1375"/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HOST-A</a:t>
              </a:r>
            </a:p>
          </p:txBody>
        </p:sp>
      </p:grpSp>
      <p:grpSp>
        <p:nvGrpSpPr>
          <p:cNvPr id="1509" name="Group 1508"/>
          <p:cNvGrpSpPr/>
          <p:nvPr/>
        </p:nvGrpSpPr>
        <p:grpSpPr>
          <a:xfrm>
            <a:off x="10070719" y="1855302"/>
            <a:ext cx="720935" cy="444154"/>
            <a:chOff x="3240661" y="1005909"/>
            <a:chExt cx="540854" cy="333210"/>
          </a:xfrm>
        </p:grpSpPr>
        <p:grpSp>
          <p:nvGrpSpPr>
            <p:cNvPr id="1510" name="Group 150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12" name="Rectangle 151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3" name="Rectangle 151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14" name="Group 151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18" name="Straight Connector 151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19" name="Straight Connector 151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0" name="Straight Connector 151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1" name="Straight Connector 152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2" name="Straight Connector 152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3" name="Straight Connector 152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4" name="Straight Connector 152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5" name="Straight Connector 152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6" name="Straight Connector 152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15" name="Rectangle 151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6" name="Rectangle 151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7" name="Rectangle 151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11" name="Rectangle 151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63" name="Group 1562"/>
          <p:cNvGrpSpPr/>
          <p:nvPr/>
        </p:nvGrpSpPr>
        <p:grpSpPr>
          <a:xfrm>
            <a:off x="10070719" y="2258071"/>
            <a:ext cx="720935" cy="444154"/>
            <a:chOff x="3240661" y="1005909"/>
            <a:chExt cx="540854" cy="333210"/>
          </a:xfrm>
        </p:grpSpPr>
        <p:grpSp>
          <p:nvGrpSpPr>
            <p:cNvPr id="1564" name="Group 156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66" name="Rectangle 156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67" name="Rectangle 156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68" name="Group 156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72" name="Straight Connector 157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3" name="Straight Connector 157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4" name="Straight Connector 157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5" name="Straight Connector 157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6" name="Straight Connector 157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7" name="Straight Connector 157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8" name="Straight Connector 157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9" name="Straight Connector 157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0" name="Straight Connector 157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69" name="Rectangle 156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0" name="Rectangle 156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1" name="Rectangle 157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65" name="Rectangle 156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1599" name="Group 1598"/>
          <p:cNvGrpSpPr/>
          <p:nvPr/>
        </p:nvGrpSpPr>
        <p:grpSpPr>
          <a:xfrm>
            <a:off x="10070719" y="1449470"/>
            <a:ext cx="720935" cy="444154"/>
            <a:chOff x="3240661" y="1005909"/>
            <a:chExt cx="540854" cy="333210"/>
          </a:xfrm>
        </p:grpSpPr>
        <p:grpSp>
          <p:nvGrpSpPr>
            <p:cNvPr id="1600" name="Group 159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02" name="Rectangle 160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3" name="Rectangle 160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04" name="Group 160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08" name="Straight Connector 160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09" name="Straight Connector 160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0" name="Straight Connector 160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1" name="Straight Connector 161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2" name="Straight Connector 161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3" name="Straight Connector 161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4" name="Straight Connector 161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5" name="Straight Connector 161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6" name="Straight Connector 161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05" name="Rectangle 160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6" name="Rectangle 160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7" name="Rectangle 160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01" name="Rectangle 160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27" name="Group 1526"/>
          <p:cNvGrpSpPr/>
          <p:nvPr/>
        </p:nvGrpSpPr>
        <p:grpSpPr>
          <a:xfrm>
            <a:off x="10792902" y="1855302"/>
            <a:ext cx="720935" cy="444154"/>
            <a:chOff x="3240661" y="1005909"/>
            <a:chExt cx="540854" cy="333210"/>
          </a:xfrm>
        </p:grpSpPr>
        <p:grpSp>
          <p:nvGrpSpPr>
            <p:cNvPr id="1528" name="Group 1527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30" name="Rectangle 1529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1" name="Rectangle 1530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32" name="Group 1531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36" name="Straight Connector 1535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7" name="Straight Connector 1536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8" name="Straight Connector 1537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9" name="Straight Connector 1538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0" name="Straight Connector 1539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3" name="Straight Connector 1542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4" name="Straight Connector 1543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33" name="Rectangle 1532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4" name="Rectangle 1533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5" name="Rectangle 1534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29" name="Rectangle 1528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1A1A1A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1653" name="Group 1652"/>
          <p:cNvGrpSpPr/>
          <p:nvPr/>
        </p:nvGrpSpPr>
        <p:grpSpPr>
          <a:xfrm>
            <a:off x="10792902" y="1449470"/>
            <a:ext cx="720935" cy="444154"/>
            <a:chOff x="3240661" y="1005909"/>
            <a:chExt cx="540854" cy="333210"/>
          </a:xfrm>
        </p:grpSpPr>
        <p:grpSp>
          <p:nvGrpSpPr>
            <p:cNvPr id="1654" name="Group 165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56" name="Rectangle 165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57" name="Rectangle 165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58" name="Group 165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62" name="Straight Connector 166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3" name="Straight Connector 166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4" name="Straight Connector 166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5" name="Straight Connector 166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6" name="Straight Connector 166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7" name="Straight Connector 166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8" name="Straight Connector 166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9" name="Straight Connector 166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70" name="Straight Connector 166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59" name="Rectangle 165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0" name="Rectangle 165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1" name="Rectangle 166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55" name="Rectangle 165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475AA5EA-0C4B-4B2A-9D3A-96115E1AB387}"/>
              </a:ext>
            </a:extLst>
          </p:cNvPr>
          <p:cNvGrpSpPr/>
          <p:nvPr/>
        </p:nvGrpSpPr>
        <p:grpSpPr>
          <a:xfrm>
            <a:off x="10792902" y="2257520"/>
            <a:ext cx="720935" cy="444154"/>
            <a:chOff x="3240661" y="1005909"/>
            <a:chExt cx="540854" cy="333210"/>
          </a:xfrm>
        </p:grpSpPr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77FF03CE-70EE-46CC-B4A7-31CF7340405B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2C0B01D-6C39-416F-91E7-D30B348EE787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C11CD01C-F256-45CC-A52E-B9BC4410515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DC9833C1-1C6A-42A7-84F1-60959CBE3850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7CD64795-65A6-4DC5-AF64-F8AB8620889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211A406C-E538-41F3-9494-6F511C0B9BE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3C01A3EA-024D-4E90-94E8-B60004207DD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42188D58-100D-4654-88B8-4CD9C749891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B012AB88-E06C-4249-8318-C5BA8B06214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AB2670C8-B639-4F6C-91DB-F03891A5074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667648A5-247D-4123-AC81-535A36A8080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71FFD68E-EFEF-467F-B3EB-E328D161FCDA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5C5D7D6C-A5C3-4556-A23B-41E552C2595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3FE9DC63-9283-4363-9647-D9118D5026D4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80C4AFD8-5054-45D5-A569-B8DD7ABF3A0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48F5B254-5192-423B-AABC-92E1EFB360B3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7154BC75-ABEA-49E3-A497-E1B17EB3A40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0BDEFC2E-9795-4850-84B7-CC5396AB11EF}"/>
              </a:ext>
            </a:extLst>
          </p:cNvPr>
          <p:cNvGrpSpPr/>
          <p:nvPr/>
        </p:nvGrpSpPr>
        <p:grpSpPr>
          <a:xfrm>
            <a:off x="8720745" y="2807055"/>
            <a:ext cx="2827730" cy="1633165"/>
            <a:chOff x="4156030" y="3448050"/>
            <a:chExt cx="2060234" cy="1191294"/>
          </a:xfrm>
        </p:grpSpPr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35175F28-89CB-44DD-8447-39A0E3526FC1}"/>
                </a:ext>
              </a:extLst>
            </p:cNvPr>
            <p:cNvSpPr/>
            <p:nvPr/>
          </p:nvSpPr>
          <p:spPr>
            <a:xfrm>
              <a:off x="4156030" y="3562350"/>
              <a:ext cx="2060234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487" name="Flowchart: Alternate Process 486">
              <a:extLst>
                <a:ext uri="{FF2B5EF4-FFF2-40B4-BE49-F238E27FC236}">
                  <a16:creationId xmlns:a16="http://schemas.microsoft.com/office/drawing/2014/main" id="{FA2EE260-CD29-4897-98F8-8A8A677A90AC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HOST-B</a:t>
              </a:r>
            </a:p>
          </p:txBody>
        </p:sp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5E374A9F-7554-4D4B-B49E-AA1FC686362E}"/>
              </a:ext>
            </a:extLst>
          </p:cNvPr>
          <p:cNvGrpSpPr/>
          <p:nvPr/>
        </p:nvGrpSpPr>
        <p:grpSpPr>
          <a:xfrm>
            <a:off x="10077954" y="3160278"/>
            <a:ext cx="720935" cy="444154"/>
            <a:chOff x="3240661" y="1005909"/>
            <a:chExt cx="540854" cy="333210"/>
          </a:xfrm>
        </p:grpSpPr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D97514C1-D6BC-417F-96CB-146968CC7CC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26F32946-D678-4853-94FC-CC6290959649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297262E3-8E21-4785-8A47-7903D232842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93" name="Group 492">
                <a:extLst>
                  <a:ext uri="{FF2B5EF4-FFF2-40B4-BE49-F238E27FC236}">
                    <a16:creationId xmlns:a16="http://schemas.microsoft.com/office/drawing/2014/main" id="{0897AB46-1855-48CE-9D69-CEF10E12E318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7B92D8E9-1840-4E9F-9517-AA53DFA96FD5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E2A3B3F2-3DDF-4ED2-89FD-7679D9DFEAEA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B2947C88-1DE0-4081-A4CD-1DBC2BF450CB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1D93822E-5D21-4CCA-8A66-8E951ADFB6AB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27BA85C7-E1BB-4A50-A262-9766E697D1B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F0D6B110-466F-479D-B8D5-B3CE473BDF9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57B651C4-B62B-4089-A862-7C82ECBF8032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7EF961D9-808C-4995-A670-4D237D166FCE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EB2C0646-5D83-4142-BC63-602E959AE99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A4C2DF3-FAE9-43CC-AD46-0B6A5CEC42DC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927AB000-ACE5-4392-944B-89117161463C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1728DB70-7C84-441D-B125-3C2A57701682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7A19CA2A-57BC-4DFD-8EE2-721F49AA95F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451B42A7-4222-4E1F-B4DD-D73A318CC308}"/>
              </a:ext>
            </a:extLst>
          </p:cNvPr>
          <p:cNvGrpSpPr/>
          <p:nvPr/>
        </p:nvGrpSpPr>
        <p:grpSpPr>
          <a:xfrm>
            <a:off x="10077954" y="3563047"/>
            <a:ext cx="720935" cy="444154"/>
            <a:chOff x="3240661" y="1005909"/>
            <a:chExt cx="540854" cy="333210"/>
          </a:xfrm>
        </p:grpSpPr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A2A00BAB-1B5B-4EE8-80B1-84920AEABE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E22626DA-157A-4E8F-8673-B05751BC96F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CD2111F8-AF69-4A84-B57F-DDB7F608E1A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4B79937C-A412-41F3-8B30-73971B3659A2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29216E48-6C43-499C-9468-1008CA450C3D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6" name="Straight Connector 515">
                  <a:extLst>
                    <a:ext uri="{FF2B5EF4-FFF2-40B4-BE49-F238E27FC236}">
                      <a16:creationId xmlns:a16="http://schemas.microsoft.com/office/drawing/2014/main" id="{D6F385A9-35F6-4265-9BD3-11C8AC0D856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7" name="Straight Connector 516">
                  <a:extLst>
                    <a:ext uri="{FF2B5EF4-FFF2-40B4-BE49-F238E27FC236}">
                      <a16:creationId xmlns:a16="http://schemas.microsoft.com/office/drawing/2014/main" id="{A41127C7-B6D2-4525-8131-685D8CB76FEC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C6B8CDD7-694F-4D66-B4E1-28954D94151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9" name="Straight Connector 518">
                  <a:extLst>
                    <a:ext uri="{FF2B5EF4-FFF2-40B4-BE49-F238E27FC236}">
                      <a16:creationId xmlns:a16="http://schemas.microsoft.com/office/drawing/2014/main" id="{E0D9BC4C-3B44-4C71-A51F-B9FC64E9193A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2508F89E-B9E0-4D4F-99E0-06B7D9C8941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DCC1A7C8-3FBF-49D2-B198-063B9347AB7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7A73A6FE-11BE-4EB5-9F7E-73AA9FBA9AD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3" name="Straight Connector 522">
                  <a:extLst>
                    <a:ext uri="{FF2B5EF4-FFF2-40B4-BE49-F238E27FC236}">
                      <a16:creationId xmlns:a16="http://schemas.microsoft.com/office/drawing/2014/main" id="{7E0C1F0A-92A6-490A-9B57-12A2760FB1CA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153F2403-904E-4F8F-A0E0-A4C1E3F0B859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D81B29A6-A8F5-48F1-B781-53D66847E77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7FD056EE-0AF9-4D52-977F-ACFC2A8EC38E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9D1FAD10-845B-424C-A1BA-135BC74DCEE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48AE373A-CF84-48A3-94E7-9BDA85F97B31}"/>
              </a:ext>
            </a:extLst>
          </p:cNvPr>
          <p:cNvGrpSpPr/>
          <p:nvPr/>
        </p:nvGrpSpPr>
        <p:grpSpPr>
          <a:xfrm>
            <a:off x="10800137" y="3160278"/>
            <a:ext cx="720935" cy="444154"/>
            <a:chOff x="3240661" y="1005909"/>
            <a:chExt cx="540854" cy="333210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2F639D5D-9039-46D5-83F0-1A1CE98D728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5D1CD045-3195-469C-AA31-034871DF91D2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37449C19-D094-4437-BFEA-8A80F3DB784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030DD284-108B-4E80-9543-2A83F5A42B0D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51" name="Straight Connector 550">
                  <a:extLst>
                    <a:ext uri="{FF2B5EF4-FFF2-40B4-BE49-F238E27FC236}">
                      <a16:creationId xmlns:a16="http://schemas.microsoft.com/office/drawing/2014/main" id="{65DD3C41-1ED9-4AF2-9C18-0AF06D4C7987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E44630E5-DEC0-40D8-8C00-8B98F6DF2943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3F7DB5C4-BE31-4484-84A8-0F628783607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E4FDFA14-888D-48EC-A0AC-520FA7A59696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5" name="Straight Connector 554">
                  <a:extLst>
                    <a:ext uri="{FF2B5EF4-FFF2-40B4-BE49-F238E27FC236}">
                      <a16:creationId xmlns:a16="http://schemas.microsoft.com/office/drawing/2014/main" id="{7A79F771-0FC3-4D21-8721-ACC3088F637F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7CD85CDB-48E4-4D69-B2F9-9F75F239BAA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7" name="Straight Connector 556">
                  <a:extLst>
                    <a:ext uri="{FF2B5EF4-FFF2-40B4-BE49-F238E27FC236}">
                      <a16:creationId xmlns:a16="http://schemas.microsoft.com/office/drawing/2014/main" id="{EB02981D-3FF3-41B9-B058-A66C3C5CFBA1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CCE3B17A-DE9B-482F-BED0-B1E72C1A8A3F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2C6F5BC7-EEA8-4474-B2C4-A56A992DDC6C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C42D1F18-B5F3-400D-A808-7A0C60162665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25747267-AD52-488C-8CCE-B27B0226BD15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847F612D-BB00-48D6-AC71-307CC8FEF00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B38E0E55-D73C-425F-91A4-9D94580988B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C24CB6A1-2858-49B4-86F0-43B9F66A8BE3}"/>
              </a:ext>
            </a:extLst>
          </p:cNvPr>
          <p:cNvGrpSpPr/>
          <p:nvPr/>
        </p:nvGrpSpPr>
        <p:grpSpPr>
          <a:xfrm>
            <a:off x="10800137" y="3562498"/>
            <a:ext cx="720935" cy="444154"/>
            <a:chOff x="3240661" y="1005909"/>
            <a:chExt cx="540854" cy="333210"/>
          </a:xfrm>
        </p:grpSpPr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680836AE-D2C6-493B-AB8C-4147193B42AC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9CBC11BA-C081-42F1-B718-7847665AEEA0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C109340A-D0D6-40BA-B18A-00B3CA9131D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3792D254-EB20-474A-8E2C-617663FA48DF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87" name="Straight Connector 586">
                  <a:extLst>
                    <a:ext uri="{FF2B5EF4-FFF2-40B4-BE49-F238E27FC236}">
                      <a16:creationId xmlns:a16="http://schemas.microsoft.com/office/drawing/2014/main" id="{D65EA43A-BB68-46CD-A1A9-B7CE6C2B0911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8" name="Straight Connector 587">
                  <a:extLst>
                    <a:ext uri="{FF2B5EF4-FFF2-40B4-BE49-F238E27FC236}">
                      <a16:creationId xmlns:a16="http://schemas.microsoft.com/office/drawing/2014/main" id="{A01AD31F-17CB-4597-A884-D1D26090E82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9" name="Straight Connector 588">
                  <a:extLst>
                    <a:ext uri="{FF2B5EF4-FFF2-40B4-BE49-F238E27FC236}">
                      <a16:creationId xmlns:a16="http://schemas.microsoft.com/office/drawing/2014/main" id="{D187A2EE-CAEF-4618-855F-9FAACC74F005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58FAAD5D-A7AC-4F93-9AC0-0030715C0CC3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1" name="Straight Connector 590">
                  <a:extLst>
                    <a:ext uri="{FF2B5EF4-FFF2-40B4-BE49-F238E27FC236}">
                      <a16:creationId xmlns:a16="http://schemas.microsoft.com/office/drawing/2014/main" id="{A97CCFA3-425C-49E4-AA85-E7F722E360C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2" name="Straight Connector 591">
                  <a:extLst>
                    <a:ext uri="{FF2B5EF4-FFF2-40B4-BE49-F238E27FC236}">
                      <a16:creationId xmlns:a16="http://schemas.microsoft.com/office/drawing/2014/main" id="{D9319882-8B45-4DC3-839F-D14E7A5EAA1B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0EAD0812-17B9-437B-823E-3722EFDA67B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4" name="Straight Connector 593">
                  <a:extLst>
                    <a:ext uri="{FF2B5EF4-FFF2-40B4-BE49-F238E27FC236}">
                      <a16:creationId xmlns:a16="http://schemas.microsoft.com/office/drawing/2014/main" id="{9ED33E77-01BE-4F74-86BC-AF3F7B5F5F2B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5" name="Straight Connector 594">
                  <a:extLst>
                    <a:ext uri="{FF2B5EF4-FFF2-40B4-BE49-F238E27FC236}">
                      <a16:creationId xmlns:a16="http://schemas.microsoft.com/office/drawing/2014/main" id="{744ECBF2-861D-410C-9EA7-D3632F961EB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84" name="Rectangle 583">
                <a:extLst>
                  <a:ext uri="{FF2B5EF4-FFF2-40B4-BE49-F238E27FC236}">
                    <a16:creationId xmlns:a16="http://schemas.microsoft.com/office/drawing/2014/main" id="{8A3732E4-1DD1-4659-B4B1-FD4F553A0CBD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35C9C433-26FA-49C0-8394-9B95F5FCD4C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FFEAD984-8318-406F-AEA8-4E0587D2AC2F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177A53C2-E837-4F49-9FB2-BA895F1C56E5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19CF546A-D308-4843-901B-DB0FB0F0A2A8}"/>
              </a:ext>
            </a:extLst>
          </p:cNvPr>
          <p:cNvGrpSpPr/>
          <p:nvPr/>
        </p:nvGrpSpPr>
        <p:grpSpPr>
          <a:xfrm>
            <a:off x="8727981" y="4507840"/>
            <a:ext cx="2820495" cy="1633165"/>
            <a:chOff x="4156030" y="3448050"/>
            <a:chExt cx="2054962" cy="1191294"/>
          </a:xfrm>
        </p:grpSpPr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26913693-C4CC-49DC-BBFC-4F96037ADAE6}"/>
                </a:ext>
              </a:extLst>
            </p:cNvPr>
            <p:cNvSpPr/>
            <p:nvPr/>
          </p:nvSpPr>
          <p:spPr>
            <a:xfrm>
              <a:off x="4156030" y="3562350"/>
              <a:ext cx="2054962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98" name="Flowchart: Alternate Process 597">
              <a:extLst>
                <a:ext uri="{FF2B5EF4-FFF2-40B4-BE49-F238E27FC236}">
                  <a16:creationId xmlns:a16="http://schemas.microsoft.com/office/drawing/2014/main" id="{B39850BF-CE20-4510-A9AF-538F0589324E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HOST-C</a:t>
              </a:r>
            </a:p>
          </p:txBody>
        </p: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93643303-3199-47E5-B558-05BF8996A92F}"/>
              </a:ext>
            </a:extLst>
          </p:cNvPr>
          <p:cNvGrpSpPr/>
          <p:nvPr/>
        </p:nvGrpSpPr>
        <p:grpSpPr>
          <a:xfrm>
            <a:off x="10085189" y="5256875"/>
            <a:ext cx="720935" cy="444154"/>
            <a:chOff x="3240661" y="1005909"/>
            <a:chExt cx="540854" cy="333210"/>
          </a:xfrm>
        </p:grpSpPr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BEB209DD-C6BF-4E63-B1ED-68096F32BC9D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40614727-2B1E-4C6F-B9A6-194CC44BD035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B0C2155A-B6AE-44CB-BB5E-75BD99F5383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78FC4203-5A9D-47A2-AD20-F3ACFF0A9937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34297296-88AA-4C59-9B7C-8C85A0ACAB5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A85899D2-2EB0-42C9-9B17-F17441339DE0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BEF511CB-1288-4A5B-A773-37BA165BF5B8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08259F11-EE59-4446-8809-DF7AE672D95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385AC9F2-8FD0-4FD0-9438-2F168D124BB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F58AA554-B53E-4566-8F31-60D79B938BDC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198420ED-0DF3-40D4-A6D6-1502DB97292E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095676B1-8757-4072-A437-5D9F81178BF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6" name="Straight Connector 615">
                  <a:extLst>
                    <a:ext uri="{FF2B5EF4-FFF2-40B4-BE49-F238E27FC236}">
                      <a16:creationId xmlns:a16="http://schemas.microsoft.com/office/drawing/2014/main" id="{AEE8CA79-C0A6-4861-BAFA-9C2B5667C46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E0613257-19A6-48A2-93FD-23658641D6B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03DD8362-0F8B-48CD-93AA-D86CCA222840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B37120B6-14C9-41D3-BDBC-0B35598DC96A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7EAC41A0-DAAB-444C-A44D-8470EAA4F8D2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82D8ACAE-B30B-4508-A3DF-873D6DB97B89}"/>
              </a:ext>
            </a:extLst>
          </p:cNvPr>
          <p:cNvGrpSpPr/>
          <p:nvPr/>
        </p:nvGrpSpPr>
        <p:grpSpPr>
          <a:xfrm>
            <a:off x="10085189" y="4851043"/>
            <a:ext cx="720935" cy="444154"/>
            <a:chOff x="3240661" y="1005909"/>
            <a:chExt cx="540854" cy="333210"/>
          </a:xfrm>
        </p:grpSpPr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E4F45113-FF3F-4E6A-9664-1D8D2E3E97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4AEF4DD4-5154-44E6-8A74-BEDB58F90D93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39" name="Rectangle 638">
                <a:extLst>
                  <a:ext uri="{FF2B5EF4-FFF2-40B4-BE49-F238E27FC236}">
                    <a16:creationId xmlns:a16="http://schemas.microsoft.com/office/drawing/2014/main" id="{1AB64F00-EEBC-4289-9942-DD7265EFAFCB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A75DD98D-1847-43BA-BCBC-D1E44D20B2B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3A8E4F64-A386-4272-997A-1264F913F31F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1EEB9503-A570-4CE0-9D49-BCE544C166B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5A747415-7B74-4F8E-A333-6BAD681A3FAD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4C981DB9-B828-4545-A5B6-8C5B2B4ED1FE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D3114C4F-C4D4-42B9-98E8-D5C4B8D3E19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9" name="Straight Connector 648">
                  <a:extLst>
                    <a:ext uri="{FF2B5EF4-FFF2-40B4-BE49-F238E27FC236}">
                      <a16:creationId xmlns:a16="http://schemas.microsoft.com/office/drawing/2014/main" id="{D535AEDA-6A5A-489F-A438-A21B5E2BC73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102651DB-9756-4DD3-97F9-A5D9158F320B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85A4D083-79B7-482C-B892-EABBA1FE19E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A31CCE6F-D63C-4493-A375-A9DCAE5F1E36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7D7F07D7-F544-4CA7-85EA-F3CBD44A2A7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2" name="Rectangle 641">
                <a:extLst>
                  <a:ext uri="{FF2B5EF4-FFF2-40B4-BE49-F238E27FC236}">
                    <a16:creationId xmlns:a16="http://schemas.microsoft.com/office/drawing/2014/main" id="{AF52D6C5-F596-437B-B67B-9600EF5E961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3" name="Rectangle 642">
                <a:extLst>
                  <a:ext uri="{FF2B5EF4-FFF2-40B4-BE49-F238E27FC236}">
                    <a16:creationId xmlns:a16="http://schemas.microsoft.com/office/drawing/2014/main" id="{84AA2D3B-3436-4B70-A10B-E39A71192BB9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F149E8A4-D810-4278-AC14-13C56AE3F31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7455D86C-A3CB-4263-83DC-D71AB0D68C1C}"/>
              </a:ext>
            </a:extLst>
          </p:cNvPr>
          <p:cNvGrpSpPr/>
          <p:nvPr/>
        </p:nvGrpSpPr>
        <p:grpSpPr>
          <a:xfrm>
            <a:off x="10807372" y="5256875"/>
            <a:ext cx="720935" cy="444154"/>
            <a:chOff x="3240661" y="1005909"/>
            <a:chExt cx="540854" cy="333210"/>
          </a:xfrm>
        </p:grpSpPr>
        <p:grpSp>
          <p:nvGrpSpPr>
            <p:cNvPr id="654" name="Group 653">
              <a:extLst>
                <a:ext uri="{FF2B5EF4-FFF2-40B4-BE49-F238E27FC236}">
                  <a16:creationId xmlns:a16="http://schemas.microsoft.com/office/drawing/2014/main" id="{2F05B247-5773-460D-BA76-B2F2B43441BA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5082AC53-84B9-4B28-9AB4-E0919DA5477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401EE0B3-E46F-4757-AEAA-BBB3B7E7A72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4EF7B0B6-4781-4D7D-A3D0-CD3F9E50555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D792C117-3918-4B3C-AAF9-46C162209DA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A4380A3C-09E5-4CD6-B88C-245FD378E11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D5882EF2-A1D4-4AA8-AACA-221E6228BCAA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FF3193D9-109C-4F1D-A7DF-2AFDD8F0737C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BFBC5B20-7058-4BC7-A3D6-87C607CEDB3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B5331952-1ADE-417B-AE15-7F1AC40F06CA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7C4C1303-C892-4E97-942F-9570204AA3C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9" name="Straight Connector 668">
                  <a:extLst>
                    <a:ext uri="{FF2B5EF4-FFF2-40B4-BE49-F238E27FC236}">
                      <a16:creationId xmlns:a16="http://schemas.microsoft.com/office/drawing/2014/main" id="{DF9BEF95-6B46-4C13-B6D6-DA39E81B6D47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70" name="Straight Connector 669">
                  <a:extLst>
                    <a:ext uri="{FF2B5EF4-FFF2-40B4-BE49-F238E27FC236}">
                      <a16:creationId xmlns:a16="http://schemas.microsoft.com/office/drawing/2014/main" id="{9FE40751-F014-4930-916A-8D22999B624D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E20B93C6-58EE-424D-BDC9-E2FF6B748C63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E2644066-662F-4013-A045-D381164167D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7CD5CC4E-4804-4325-B1AB-D4442B65E73D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E01B3AA8-598D-447F-85D0-1B3CBF6B6CC3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A6EDF266-E5E0-452B-AF70-58509EF10E0D}"/>
              </a:ext>
            </a:extLst>
          </p:cNvPr>
          <p:cNvGrpSpPr/>
          <p:nvPr/>
        </p:nvGrpSpPr>
        <p:grpSpPr>
          <a:xfrm>
            <a:off x="10807372" y="4851043"/>
            <a:ext cx="720935" cy="444154"/>
            <a:chOff x="3240661" y="1005909"/>
            <a:chExt cx="540854" cy="333210"/>
          </a:xfrm>
        </p:grpSpPr>
        <p:grpSp>
          <p:nvGrpSpPr>
            <p:cNvPr id="672" name="Group 671">
              <a:extLst>
                <a:ext uri="{FF2B5EF4-FFF2-40B4-BE49-F238E27FC236}">
                  <a16:creationId xmlns:a16="http://schemas.microsoft.com/office/drawing/2014/main" id="{DAA5F8C1-49BA-4151-B229-894FE2FA1C26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14A64E39-9096-45CD-AF40-7FA920C8AD8A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14956C43-C119-4D7A-964D-0E5FD27B3F7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76" name="Group 675">
                <a:extLst>
                  <a:ext uri="{FF2B5EF4-FFF2-40B4-BE49-F238E27FC236}">
                    <a16:creationId xmlns:a16="http://schemas.microsoft.com/office/drawing/2014/main" id="{F23D3BB3-7160-465A-B6DD-97E4B9B78AAA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5CBF6B2E-A21B-4C1E-A58F-D7CEDF4D757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877FA19D-E106-4F15-B23F-2CBB8D41812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F649C8C4-F901-4DD8-AD0B-A2CDD5007813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3" name="Straight Connector 682">
                  <a:extLst>
                    <a:ext uri="{FF2B5EF4-FFF2-40B4-BE49-F238E27FC236}">
                      <a16:creationId xmlns:a16="http://schemas.microsoft.com/office/drawing/2014/main" id="{B1F28E71-F97D-44CA-97F1-967A270F38E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6E250D45-7B99-4A88-AAAB-698D4CD2065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7692B209-22A1-4DCE-88C3-E6948A220275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42488A63-F6C0-4DA1-8FCF-14687A479407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73A65581-206A-4AAD-A473-E4357B6F799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369C0898-5666-449C-8403-3F0BB978FBA7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EB49971A-CD80-453E-8816-34C263BEC66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3B9269A3-D342-44A4-9A94-2147F0A4F24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B57CD542-5732-4640-A5EE-2DC793D0F286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87CCD053-0AC2-44B3-868F-A2E962BD17DE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sp>
        <p:nvSpPr>
          <p:cNvPr id="708" name="Rectangle 707">
            <a:extLst>
              <a:ext uri="{FF2B5EF4-FFF2-40B4-BE49-F238E27FC236}">
                <a16:creationId xmlns:a16="http://schemas.microsoft.com/office/drawing/2014/main" id="{CDBAE918-4F61-43D3-B89C-8AAA1586E8A5}"/>
              </a:ext>
            </a:extLst>
          </p:cNvPr>
          <p:cNvSpPr/>
          <p:nvPr/>
        </p:nvSpPr>
        <p:spPr>
          <a:xfrm>
            <a:off x="8748211" y="1644687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07" name="Flowchart: Alternate Process 706">
            <a:extLst>
              <a:ext uri="{FF2B5EF4-FFF2-40B4-BE49-F238E27FC236}">
                <a16:creationId xmlns:a16="http://schemas.microsoft.com/office/drawing/2014/main" id="{F63F8A07-B38E-48CE-B137-A8BF67F1F136}"/>
              </a:ext>
            </a:extLst>
          </p:cNvPr>
          <p:cNvSpPr/>
          <p:nvPr/>
        </p:nvSpPr>
        <p:spPr>
          <a:xfrm>
            <a:off x="8753932" y="1472276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0B295AC2-2B37-4EAE-A42A-C4826A17ED46}"/>
              </a:ext>
            </a:extLst>
          </p:cNvPr>
          <p:cNvSpPr/>
          <p:nvPr/>
        </p:nvSpPr>
        <p:spPr>
          <a:xfrm>
            <a:off x="8765546" y="3344764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3" name="Flowchart: Alternate Process 712">
            <a:extLst>
              <a:ext uri="{FF2B5EF4-FFF2-40B4-BE49-F238E27FC236}">
                <a16:creationId xmlns:a16="http://schemas.microsoft.com/office/drawing/2014/main" id="{0C9BFD05-AECE-444C-B340-8CFACF0FBD89}"/>
              </a:ext>
            </a:extLst>
          </p:cNvPr>
          <p:cNvSpPr/>
          <p:nvPr/>
        </p:nvSpPr>
        <p:spPr>
          <a:xfrm>
            <a:off x="8771267" y="3172353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75DB38AB-91D9-4612-B2BF-4E84CFF1CC4B}"/>
              </a:ext>
            </a:extLst>
          </p:cNvPr>
          <p:cNvSpPr/>
          <p:nvPr/>
        </p:nvSpPr>
        <p:spPr>
          <a:xfrm>
            <a:off x="8782880" y="5044840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8" name="Flowchart: Alternate Process 717">
            <a:extLst>
              <a:ext uri="{FF2B5EF4-FFF2-40B4-BE49-F238E27FC236}">
                <a16:creationId xmlns:a16="http://schemas.microsoft.com/office/drawing/2014/main" id="{40B065B7-5E5B-459B-93F7-371BE578C8BB}"/>
              </a:ext>
            </a:extLst>
          </p:cNvPr>
          <p:cNvSpPr/>
          <p:nvPr/>
        </p:nvSpPr>
        <p:spPr>
          <a:xfrm>
            <a:off x="8788602" y="4872430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24" name="Flowchart: Alternate Process 723">
            <a:extLst>
              <a:ext uri="{FF2B5EF4-FFF2-40B4-BE49-F238E27FC236}">
                <a16:creationId xmlns:a16="http://schemas.microsoft.com/office/drawing/2014/main" id="{213B451D-F318-41FA-8928-A88E160B3432}"/>
              </a:ext>
            </a:extLst>
          </p:cNvPr>
          <p:cNvSpPr/>
          <p:nvPr/>
        </p:nvSpPr>
        <p:spPr>
          <a:xfrm>
            <a:off x="7160695" y="1419660"/>
            <a:ext cx="985973" cy="4721346"/>
          </a:xfrm>
          <a:prstGeom prst="flowChartAlternateProcess">
            <a:avLst/>
          </a:prstGeom>
          <a:solidFill>
            <a:sysClr val="window" lastClr="FFFFFF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endParaRPr lang="en-US" sz="1467" b="1" kern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1385" name="Can 220"/>
          <p:cNvSpPr/>
          <p:nvPr/>
        </p:nvSpPr>
        <p:spPr>
          <a:xfrm>
            <a:off x="7201351" y="4829918"/>
            <a:ext cx="892278" cy="1171299"/>
          </a:xfrm>
          <a:prstGeom prst="can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5DDECB-A17A-4956-8FF9-CEA0EF13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23888" y="3273891"/>
            <a:ext cx="569127" cy="56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A1E4EC40-18A7-4F9A-B5A5-B35AF6470452}"/>
              </a:ext>
            </a:extLst>
          </p:cNvPr>
          <p:cNvSpPr/>
          <p:nvPr/>
        </p:nvSpPr>
        <p:spPr bwMode="auto">
          <a:xfrm>
            <a:off x="2180837" y="1520290"/>
            <a:ext cx="2613150" cy="1114170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Deploy: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5D1914-8461-4C34-8B45-5051B329DD1F}"/>
              </a:ext>
            </a:extLst>
          </p:cNvPr>
          <p:cNvCxnSpPr>
            <a:cxnSpLocks/>
          </p:cNvCxnSpPr>
          <p:nvPr/>
        </p:nvCxnSpPr>
        <p:spPr>
          <a:xfrm>
            <a:off x="4081956" y="2077375"/>
            <a:ext cx="3071252" cy="0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0" name="Rectangle: Top Corners One Rounded and One Snipped 729">
            <a:extLst>
              <a:ext uri="{FF2B5EF4-FFF2-40B4-BE49-F238E27FC236}">
                <a16:creationId xmlns:a16="http://schemas.microsoft.com/office/drawing/2014/main" id="{9B33B784-45BD-4F93-9801-1D61BA406156}"/>
              </a:ext>
            </a:extLst>
          </p:cNvPr>
          <p:cNvSpPr/>
          <p:nvPr/>
        </p:nvSpPr>
        <p:spPr bwMode="auto">
          <a:xfrm>
            <a:off x="7182572" y="1869381"/>
            <a:ext cx="892278" cy="569127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9631" rIns="0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Foo: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34" name="Straight Arrow Connector 733">
            <a:extLst>
              <a:ext uri="{FF2B5EF4-FFF2-40B4-BE49-F238E27FC236}">
                <a16:creationId xmlns:a16="http://schemas.microsoft.com/office/drawing/2014/main" id="{AE9C63D6-BAF5-4984-83D8-961F870DDEFE}"/>
              </a:ext>
            </a:extLst>
          </p:cNvPr>
          <p:cNvCxnSpPr>
            <a:cxnSpLocks/>
            <a:stCxn id="724" idx="3"/>
            <a:endCxn id="1376" idx="1"/>
          </p:cNvCxnSpPr>
          <p:nvPr/>
        </p:nvCxnSpPr>
        <p:spPr>
          <a:xfrm flipV="1">
            <a:off x="8146668" y="1262964"/>
            <a:ext cx="566843" cy="2517369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Arrow Connector 736">
            <a:extLst>
              <a:ext uri="{FF2B5EF4-FFF2-40B4-BE49-F238E27FC236}">
                <a16:creationId xmlns:a16="http://schemas.microsoft.com/office/drawing/2014/main" id="{CC27BE56-8AFA-4F03-85A6-235DE1090F84}"/>
              </a:ext>
            </a:extLst>
          </p:cNvPr>
          <p:cNvCxnSpPr>
            <a:cxnSpLocks/>
            <a:stCxn id="724" idx="3"/>
            <a:endCxn id="487" idx="1"/>
          </p:cNvCxnSpPr>
          <p:nvPr/>
        </p:nvCxnSpPr>
        <p:spPr>
          <a:xfrm flipV="1">
            <a:off x="8146668" y="2963750"/>
            <a:ext cx="574078" cy="816582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Arrow Connector 743">
            <a:extLst>
              <a:ext uri="{FF2B5EF4-FFF2-40B4-BE49-F238E27FC236}">
                <a16:creationId xmlns:a16="http://schemas.microsoft.com/office/drawing/2014/main" id="{26696372-8FB1-450A-90AA-27A56F967D26}"/>
              </a:ext>
            </a:extLst>
          </p:cNvPr>
          <p:cNvCxnSpPr>
            <a:cxnSpLocks/>
            <a:stCxn id="724" idx="3"/>
            <a:endCxn id="598" idx="1"/>
          </p:cNvCxnSpPr>
          <p:nvPr/>
        </p:nvCxnSpPr>
        <p:spPr>
          <a:xfrm>
            <a:off x="8146667" y="3780332"/>
            <a:ext cx="581313" cy="884204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4" name="Rectangle 753">
            <a:extLst>
              <a:ext uri="{FF2B5EF4-FFF2-40B4-BE49-F238E27FC236}">
                <a16:creationId xmlns:a16="http://schemas.microsoft.com/office/drawing/2014/main" id="{9736D616-15DE-4FBB-9537-B8B12A1D0314}"/>
              </a:ext>
            </a:extLst>
          </p:cNvPr>
          <p:cNvSpPr/>
          <p:nvPr/>
        </p:nvSpPr>
        <p:spPr>
          <a:xfrm>
            <a:off x="1630902" y="4903953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D23B2C4A-24D9-4B2B-B8BC-313A83A3FD80}"/>
              </a:ext>
            </a:extLst>
          </p:cNvPr>
          <p:cNvSpPr/>
          <p:nvPr/>
        </p:nvSpPr>
        <p:spPr>
          <a:xfrm>
            <a:off x="1630323" y="4735484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A03718C7-C372-4575-B925-E69EEA5973C1}"/>
              </a:ext>
            </a:extLst>
          </p:cNvPr>
          <p:cNvSpPr/>
          <p:nvPr/>
        </p:nvSpPr>
        <p:spPr>
          <a:xfrm>
            <a:off x="1612489" y="4612700"/>
            <a:ext cx="432198" cy="21942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732">
              <a:defRPr/>
            </a:pPr>
            <a:r>
              <a:rPr lang="en-US" sz="491" kern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6A9C0C-F3DC-4607-B974-79589A6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116899"/>
              </p:ext>
            </p:extLst>
          </p:nvPr>
        </p:nvGraphicFramePr>
        <p:xfrm>
          <a:off x="4402969" y="4093198"/>
          <a:ext cx="1006067" cy="1090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067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Image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/>
                        <a:t>web:1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quotes:1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important:1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</a:tbl>
          </a:graphicData>
        </a:graphic>
      </p:graphicFrame>
      <p:sp>
        <p:nvSpPr>
          <p:cNvPr id="747" name="Rectangle 746">
            <a:extLst>
              <a:ext uri="{FF2B5EF4-FFF2-40B4-BE49-F238E27FC236}">
                <a16:creationId xmlns:a16="http://schemas.microsoft.com/office/drawing/2014/main" id="{8FB01D48-A3B0-464E-8AC1-C40FAE12038B}"/>
              </a:ext>
            </a:extLst>
          </p:cNvPr>
          <p:cNvSpPr/>
          <p:nvPr/>
        </p:nvSpPr>
        <p:spPr>
          <a:xfrm>
            <a:off x="5547512" y="3479896"/>
            <a:ext cx="423683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500DF5E9-4292-42BF-806E-AF9E161A257B}"/>
              </a:ext>
            </a:extLst>
          </p:cNvPr>
          <p:cNvSpPr/>
          <p:nvPr/>
        </p:nvSpPr>
        <p:spPr>
          <a:xfrm>
            <a:off x="5551245" y="3483047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5E696055-1FB0-4FA8-ACFB-4B986261FDB2}"/>
              </a:ext>
            </a:extLst>
          </p:cNvPr>
          <p:cNvSpPr/>
          <p:nvPr/>
        </p:nvSpPr>
        <p:spPr>
          <a:xfrm>
            <a:off x="5544512" y="3478725"/>
            <a:ext cx="432198" cy="21942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00" kern="0" dirty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C78DA87A-78D2-43C2-92FE-D733EFBD04D3}"/>
              </a:ext>
            </a:extLst>
          </p:cNvPr>
          <p:cNvSpPr/>
          <p:nvPr/>
        </p:nvSpPr>
        <p:spPr>
          <a:xfrm>
            <a:off x="5548013" y="3484224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EE548FF5-9F19-40E7-A4CC-F18EA7D1EE4E}"/>
              </a:ext>
            </a:extLst>
          </p:cNvPr>
          <p:cNvSpPr/>
          <p:nvPr/>
        </p:nvSpPr>
        <p:spPr>
          <a:xfrm>
            <a:off x="5549120" y="3481876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0CAE9EE5-D2F0-4761-A0FC-D19413A19E6A}"/>
              </a:ext>
            </a:extLst>
          </p:cNvPr>
          <p:cNvSpPr/>
          <p:nvPr/>
        </p:nvSpPr>
        <p:spPr>
          <a:xfrm>
            <a:off x="5545760" y="3477735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EB88E408-C4FC-4CE0-9A04-2F8242B5897B}"/>
              </a:ext>
            </a:extLst>
          </p:cNvPr>
          <p:cNvSpPr/>
          <p:nvPr/>
        </p:nvSpPr>
        <p:spPr>
          <a:xfrm>
            <a:off x="5551245" y="3480404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D47A0A-DE48-4551-97A4-3604361133CF}"/>
              </a:ext>
            </a:extLst>
          </p:cNvPr>
          <p:cNvSpPr/>
          <p:nvPr/>
        </p:nvSpPr>
        <p:spPr bwMode="auto">
          <a:xfrm>
            <a:off x="5472430" y="3464232"/>
            <a:ext cx="632174" cy="331464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22" name="Picture 721">
            <a:extLst>
              <a:ext uri="{FF2B5EF4-FFF2-40B4-BE49-F238E27FC236}">
                <a16:creationId xmlns:a16="http://schemas.microsoft.com/office/drawing/2014/main" id="{21602983-03E0-405A-A9A0-D1ABA05FF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612" y="2955834"/>
            <a:ext cx="1145119" cy="1145119"/>
          </a:xfrm>
          <a:prstGeom prst="rect">
            <a:avLst/>
          </a:prstGeom>
        </p:spPr>
      </p:pic>
      <p:pic>
        <p:nvPicPr>
          <p:cNvPr id="330" name="Graphic 329">
            <a:extLst>
              <a:ext uri="{FF2B5EF4-FFF2-40B4-BE49-F238E27FC236}">
                <a16:creationId xmlns:a16="http://schemas.microsoft.com/office/drawing/2014/main" id="{5E7A01CF-C362-4D8E-B035-5CB0B55A1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537" y="3029440"/>
            <a:ext cx="705826" cy="7058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D8BEDB-38F1-4449-A736-19A7D1094F21}"/>
              </a:ext>
            </a:extLst>
          </p:cNvPr>
          <p:cNvSpPr txBox="1"/>
          <p:nvPr/>
        </p:nvSpPr>
        <p:spPr>
          <a:xfrm>
            <a:off x="4736118" y="2462282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Container Registry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0EFBF113-A55E-4379-B562-DBFE8AF297B9}"/>
              </a:ext>
            </a:extLst>
          </p:cNvPr>
          <p:cNvSpPr txBox="1"/>
          <p:nvPr/>
        </p:nvSpPr>
        <p:spPr>
          <a:xfrm>
            <a:off x="55180" y="2352582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Container Builder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D1C89061-C62E-4DD8-A898-05E10FF46FF6}"/>
              </a:ext>
            </a:extLst>
          </p:cNvPr>
          <p:cNvSpPr txBox="1"/>
          <p:nvPr/>
        </p:nvSpPr>
        <p:spPr>
          <a:xfrm>
            <a:off x="2124595" y="861185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Release</a:t>
            </a:r>
            <a:b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Management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1BC89EF3-34F7-4773-B838-12D57CD1B3DC}"/>
              </a:ext>
            </a:extLst>
          </p:cNvPr>
          <p:cNvSpPr txBox="1"/>
          <p:nvPr/>
        </p:nvSpPr>
        <p:spPr>
          <a:xfrm>
            <a:off x="6682095" y="1024006"/>
            <a:ext cx="171613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Orchestration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5541F46F-CFE9-43C0-B06D-FF0D4DA4698F}"/>
              </a:ext>
            </a:extLst>
          </p:cNvPr>
          <p:cNvSpPr txBox="1"/>
          <p:nvPr/>
        </p:nvSpPr>
        <p:spPr>
          <a:xfrm>
            <a:off x="8591884" y="801386"/>
            <a:ext cx="19844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Resource Pool</a:t>
            </a: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48AE10D-366A-4A2A-A8E8-E1CB65A37219}"/>
              </a:ext>
            </a:extLst>
          </p:cNvPr>
          <p:cNvSpPr/>
          <p:nvPr/>
        </p:nvSpPr>
        <p:spPr bwMode="auto">
          <a:xfrm>
            <a:off x="8074850" y="2715252"/>
            <a:ext cx="3952862" cy="2106761"/>
          </a:xfrm>
          <a:prstGeom prst="mathMultiply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5" name="Title 1">
            <a:extLst>
              <a:ext uri="{FF2B5EF4-FFF2-40B4-BE49-F238E27FC236}">
                <a16:creationId xmlns:a16="http://schemas.microsoft.com/office/drawing/2014/main" id="{7D41B353-C543-4EFB-9E37-F5A67FAE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42110"/>
            <a:ext cx="11018520" cy="553982"/>
          </a:xfrm>
        </p:spPr>
        <p:txBody>
          <a:bodyPr>
            <a:normAutofit fontScale="90000"/>
          </a:bodyPr>
          <a:lstStyle/>
          <a:p>
            <a:r>
              <a:rPr lang="en-US" dirty="0"/>
              <a:t>Orchestration Provides Infrastructure Resiliency </a:t>
            </a:r>
          </a:p>
        </p:txBody>
      </p:sp>
      <p:pic>
        <p:nvPicPr>
          <p:cNvPr id="318" name="Twistlock" descr="Related image">
            <a:extLst>
              <a:ext uri="{FF2B5EF4-FFF2-40B4-BE49-F238E27FC236}">
                <a16:creationId xmlns:a16="http://schemas.microsoft.com/office/drawing/2014/main" id="{D9EFE3FF-AFB2-4555-8395-0D658EFB6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810" y="124726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1" name="Twistlock" descr="Related image">
            <a:extLst>
              <a:ext uri="{FF2B5EF4-FFF2-40B4-BE49-F238E27FC236}">
                <a16:creationId xmlns:a16="http://schemas.microsoft.com/office/drawing/2014/main" id="{9589A0AA-B343-4A96-9E6A-C231BA4CA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471" y="2956088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3" name="Twistlock" descr="Related image">
            <a:extLst>
              <a:ext uri="{FF2B5EF4-FFF2-40B4-BE49-F238E27FC236}">
                <a16:creationId xmlns:a16="http://schemas.microsoft.com/office/drawing/2014/main" id="{100A7E9C-E5E0-4C35-B6B6-24DCDE4CC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132" y="466491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5" name="Twistlock" descr="Related image">
            <a:extLst>
              <a:ext uri="{FF2B5EF4-FFF2-40B4-BE49-F238E27FC236}">
                <a16:creationId xmlns:a16="http://schemas.microsoft.com/office/drawing/2014/main" id="{9BA523F8-CDF7-4DE9-8439-0791945D7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832" y="3077134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840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121">
        <p:fade/>
      </p:transition>
    </mc:Choice>
    <mc:Fallback xmlns="">
      <p:transition spd="med" advTm="411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0.32253 -0.1652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3211 -0.183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3211 -0.20764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-1.25E-6 0.47292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26718 -0.24954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-12477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4.07407E-6 L 0.30403 -0.24907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-12454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54167E-6 -1.11111E-6 L 0.26601 -0.21528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-10764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95833E-6 1.85185E-6 L 0.2664 -0.00139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69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3.7037E-7 L 0.26601 0.03194 " pathEditMode="relative" rAng="0" ptsTypes="AA">
                                      <p:cBhvr>
                                        <p:cTn id="150" dur="2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1597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0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3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6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85185E-6 C 0.20196 -0.20834 0.16198 -0.60301 0.6056 -0.62454 C 1.26003 -0.64607 1.35391 -0.04259 1.37683 -0.02917 " pathEditMode="relative" rAng="0" ptsTypes="AAA">
                                      <p:cBhvr>
                                        <p:cTn id="180" dur="8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41" y="-31273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8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indefinite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0" dur="indefinite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indefinite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3" dur="indefinite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indefinite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6" dur="indefinite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indefinite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9" dur="indefinite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indefinite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2" dur="indefinite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indefinite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5" dur="indefinite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indefinite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8" dur="indefinite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indefinite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1" dur="indefinite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indefinite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4" dur="indefinite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0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0.26757 0.2463 " pathEditMode="relative" rAng="0" ptsTypes="AA">
                                      <p:cBhvr>
                                        <p:cTn id="234" dur="2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2" y="12315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125E-6 -2.59259E-6 L 0.30781 0.2463 " pathEditMode="relative" rAng="0" ptsTypes="AA">
                                      <p:cBhvr>
                                        <p:cTn id="242" dur="2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12315"/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44" presetClass="path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1.25E-6 -2.59259E-6 C 0.03425 -0.22708 0.13177 -0.37106 0.21068 -0.47222 C 0.33177 -0.6199 0.39662 -0.60393 0.61875 -0.63819 " pathEditMode="relative" rAng="0" ptsTypes="AAA">
                                      <p:cBhvr>
                                        <p:cTn id="25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37" y="-3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9" grpId="0" animBg="1"/>
      <p:bldP spid="4" grpId="0" animBg="1"/>
      <p:bldP spid="27" grpId="0" animBg="1"/>
      <p:bldP spid="16" grpId="0" build="allAtOnce" animBg="1"/>
      <p:bldP spid="712" grpId="0" animBg="1"/>
      <p:bldP spid="713" grpId="0" animBg="1"/>
      <p:bldP spid="717" grpId="0" animBg="1"/>
      <p:bldP spid="718" grpId="0" animBg="1"/>
      <p:bldP spid="5" grpId="0" animBg="1"/>
      <p:bldP spid="5" grpId="1" animBg="1"/>
      <p:bldP spid="730" grpId="0" animBg="1"/>
      <p:bldP spid="730" grpId="1" animBg="1"/>
      <p:bldP spid="754" grpId="0" animBg="1"/>
      <p:bldP spid="754" grpId="1" animBg="1"/>
      <p:bldP spid="754" grpId="2" animBg="1"/>
      <p:bldP spid="756" grpId="0" animBg="1"/>
      <p:bldP spid="756" grpId="1" animBg="1"/>
      <p:bldP spid="756" grpId="2" animBg="1"/>
      <p:bldP spid="757" grpId="0" animBg="1"/>
      <p:bldP spid="757" grpId="1" animBg="1"/>
      <p:bldP spid="757" grpId="2" animBg="1"/>
      <p:bldP spid="747" grpId="0" animBg="1"/>
      <p:bldP spid="748" grpId="0" animBg="1"/>
      <p:bldP spid="731" grpId="0" animBg="1"/>
      <p:bldP spid="732" grpId="0" animBg="1"/>
      <p:bldP spid="733" grpId="0" animBg="1"/>
      <p:bldP spid="740" grpId="0" animBg="1"/>
      <p:bldP spid="740" grpId="1" animBg="1"/>
      <p:bldP spid="741" grpId="0" animBg="1"/>
      <p:bldP spid="741" grpId="1" animBg="1"/>
      <p:bldP spid="332" grpId="0"/>
      <p:bldP spid="333" grpId="0"/>
      <p:bldP spid="333" grpId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0B0D2E-8DA9-41E8-8822-8D3A777C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AB0EB5-032D-4BD8-A7D4-690421659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Security isn’t just one thing</a:t>
            </a:r>
          </a:p>
          <a:p>
            <a:r>
              <a:rPr lang="en-US" dirty="0"/>
              <a:t>Predict what’s possible, not just what’s happened</a:t>
            </a:r>
          </a:p>
          <a:p>
            <a:r>
              <a:rPr lang="en-US" dirty="0"/>
              <a:t>Apply minimal privileges and access, balancing users needs</a:t>
            </a:r>
          </a:p>
          <a:p>
            <a:r>
              <a:rPr lang="en-US" dirty="0"/>
              <a:t>Protect from the bad people, enable the good people</a:t>
            </a:r>
          </a:p>
          <a:p>
            <a:r>
              <a:rPr lang="en-US" dirty="0"/>
              <a:t>Don’t wait for the aftermath cleanup</a:t>
            </a:r>
          </a:p>
          <a:p>
            <a:r>
              <a:rPr lang="en-US" dirty="0"/>
              <a:t>Enforce policy for where to pull images</a:t>
            </a:r>
          </a:p>
          <a:p>
            <a:r>
              <a:rPr lang="en-US" dirty="0"/>
              <a:t>Scan &amp; secure </a:t>
            </a:r>
            <a:r>
              <a:rPr lang="en-US" b="1" dirty="0"/>
              <a:t>base</a:t>
            </a:r>
            <a:r>
              <a:rPr lang="en-US" dirty="0"/>
              <a:t> images</a:t>
            </a:r>
          </a:p>
          <a:p>
            <a:r>
              <a:rPr lang="en-US" dirty="0"/>
              <a:t>Scan &amp; secure </a:t>
            </a:r>
            <a:r>
              <a:rPr lang="en-US" b="1" dirty="0"/>
              <a:t>your</a:t>
            </a:r>
            <a:r>
              <a:rPr lang="en-US" dirty="0"/>
              <a:t> images</a:t>
            </a:r>
          </a:p>
          <a:p>
            <a:r>
              <a:rPr lang="en-US" dirty="0"/>
              <a:t>Secure nodes</a:t>
            </a:r>
          </a:p>
          <a:p>
            <a:r>
              <a:rPr lang="en-US" dirty="0"/>
              <a:t>Keep scanning images for new vulnerabilities</a:t>
            </a:r>
          </a:p>
          <a:p>
            <a:r>
              <a:rPr lang="en-US" dirty="0"/>
              <a:t>Monitor network traffic, not just static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92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3FAFB-A144-4F70-9E45-6DA3F52C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E8D06-31D0-4E8E-B2FB-1A8902523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stevelasker.blog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Choosing a Docker Registry, and other topics</a:t>
            </a:r>
          </a:p>
          <a:p>
            <a:r>
              <a:rPr lang="en-US" dirty="0">
                <a:hlinkClick r:id="rId3"/>
              </a:rPr>
              <a:t>aka.ms/acr/Quarantine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Quarantine Pattern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5359D2-A924-4789-8773-2CCC07952BF7}"/>
              </a:ext>
            </a:extLst>
          </p:cNvPr>
          <p:cNvSpPr/>
          <p:nvPr/>
        </p:nvSpPr>
        <p:spPr>
          <a:xfrm>
            <a:off x="838200" y="2825234"/>
            <a:ext cx="184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2935F3-BECD-485B-93FB-F5C69A271773}"/>
              </a:ext>
            </a:extLst>
          </p:cNvPr>
          <p:cNvSpPr txBox="1"/>
          <p:nvPr/>
        </p:nvSpPr>
        <p:spPr>
          <a:xfrm>
            <a:off x="517862" y="4838676"/>
            <a:ext cx="3157415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Steve Lasker</a:t>
            </a:r>
          </a:p>
          <a:p>
            <a:r>
              <a:rPr lang="en-US" sz="1400" dirty="0"/>
              <a:t>Program Manager</a:t>
            </a:r>
          </a:p>
          <a:p>
            <a:r>
              <a:rPr lang="en-US" sz="1400" dirty="0"/>
              <a:t>Azure Container Registries</a:t>
            </a:r>
          </a:p>
          <a:p>
            <a:r>
              <a:rPr lang="en-US" sz="1100" dirty="0">
                <a:hlinkClick r:id="rId4"/>
              </a:rPr>
              <a:t>Steve.Lasker@Microsoft.com</a:t>
            </a:r>
            <a:endParaRPr lang="en-US" sz="1100" dirty="0"/>
          </a:p>
          <a:p>
            <a:r>
              <a:rPr lang="en-US" sz="1400" dirty="0"/>
              <a:t>@</a:t>
            </a:r>
            <a:r>
              <a:rPr lang="en-US" sz="1400" dirty="0" err="1"/>
              <a:t>SteveLasker</a:t>
            </a:r>
            <a:endParaRPr lang="en-US" sz="1400" dirty="0"/>
          </a:p>
          <a:p>
            <a:r>
              <a:rPr lang="en-US" sz="1400" dirty="0" err="1">
                <a:hlinkClick r:id="rId2"/>
              </a:rPr>
              <a:t>SteveLasker.blog</a:t>
            </a:r>
            <a:endParaRPr lang="en-US" sz="1400" dirty="0"/>
          </a:p>
          <a:p>
            <a:r>
              <a:rPr lang="en-US" sz="1400" dirty="0">
                <a:hlinkClick r:id="rId5"/>
              </a:rPr>
              <a:t>github.com/</a:t>
            </a:r>
            <a:r>
              <a:rPr lang="en-US" sz="1400" dirty="0" err="1">
                <a:hlinkClick r:id="rId5"/>
              </a:rPr>
              <a:t>SteveLasker</a:t>
            </a:r>
            <a:endParaRPr lang="en-US" sz="1400" dirty="0"/>
          </a:p>
          <a:p>
            <a:r>
              <a:rPr lang="en-US" sz="1400" dirty="0">
                <a:hlinkClick r:id="rId6"/>
              </a:rPr>
              <a:t>github.com/</a:t>
            </a:r>
            <a:r>
              <a:rPr lang="en-US" sz="1400" dirty="0" err="1">
                <a:hlinkClick r:id="rId6"/>
              </a:rPr>
              <a:t>SteveLasker</a:t>
            </a:r>
            <a:r>
              <a:rPr lang="en-US" sz="1400" dirty="0">
                <a:hlinkClick r:id="rId6"/>
              </a:rPr>
              <a:t>/presentations</a:t>
            </a:r>
            <a:endParaRPr lang="en-US" sz="1400" dirty="0"/>
          </a:p>
        </p:txBody>
      </p:sp>
      <p:pic>
        <p:nvPicPr>
          <p:cNvPr id="12" name="Picture 2" descr="Image result for blog logo">
            <a:extLst>
              <a:ext uri="{FF2B5EF4-FFF2-40B4-BE49-F238E27FC236}">
                <a16:creationId xmlns:a16="http://schemas.microsoft.com/office/drawing/2014/main" id="{3D127C5F-B3C3-4D26-A666-ACFDD5866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361868" y="6057511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twitter logo">
            <a:extLst>
              <a:ext uri="{FF2B5EF4-FFF2-40B4-BE49-F238E27FC236}">
                <a16:creationId xmlns:a16="http://schemas.microsoft.com/office/drawing/2014/main" id="{9F28CAC8-315B-4C2B-A750-197653AC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5" y="5808418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32F1B45-7212-41C8-BB17-BF8B6729DD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9" y="6248337"/>
            <a:ext cx="106505" cy="106505"/>
          </a:xfrm>
          <a:prstGeom prst="rect">
            <a:avLst/>
          </a:prstGeom>
        </p:spPr>
      </p:pic>
      <p:pic>
        <p:nvPicPr>
          <p:cNvPr id="15" name="Picture 6" descr="Image result for email logo">
            <a:extLst>
              <a:ext uri="{FF2B5EF4-FFF2-40B4-BE49-F238E27FC236}">
                <a16:creationId xmlns:a16="http://schemas.microsoft.com/office/drawing/2014/main" id="{5FD1DAC4-0C8D-454C-A66A-2EF7B4ED8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419965" y="5612605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28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2D702E-8707-45CA-BB2B-431A2511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What are the components of a secured workflow?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A7C14-F4F0-40C2-86C6-29444483E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C1ACF0-DE0E-4875-B3A4-06771D009D39}"/>
              </a:ext>
            </a:extLst>
          </p:cNvPr>
          <p:cNvSpPr/>
          <p:nvPr/>
        </p:nvSpPr>
        <p:spPr>
          <a:xfrm rot="21366572">
            <a:off x="590550" y="768350"/>
            <a:ext cx="798195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Where do you start?</a:t>
            </a:r>
            <a:br>
              <a:rPr lang="en-US" sz="60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51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290FA3-1506-42A6-B060-55818B4CD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475"/>
            <a:ext cx="10515600" cy="5043487"/>
          </a:xfrm>
        </p:spPr>
        <p:txBody>
          <a:bodyPr>
            <a:normAutofit/>
          </a:bodyPr>
          <a:lstStyle/>
          <a:p>
            <a:r>
              <a:rPr lang="en-US" dirty="0"/>
              <a:t>Multiple lines of defense</a:t>
            </a:r>
          </a:p>
          <a:p>
            <a:r>
              <a:rPr lang="en-US" dirty="0"/>
              <a:t>Authentication &amp; Authorization</a:t>
            </a:r>
          </a:p>
          <a:p>
            <a:r>
              <a:rPr lang="en-US" dirty="0"/>
              <a:t>Image Buffering</a:t>
            </a:r>
          </a:p>
          <a:p>
            <a:r>
              <a:rPr lang="en-US" dirty="0"/>
              <a:t>Image Patching</a:t>
            </a:r>
          </a:p>
          <a:p>
            <a:r>
              <a:rPr lang="en-US" dirty="0"/>
              <a:t>Image and Runtime Scanning</a:t>
            </a:r>
          </a:p>
          <a:p>
            <a:r>
              <a:rPr lang="en-US" dirty="0"/>
              <a:t>Container Workflows, w/Security </a:t>
            </a:r>
          </a:p>
          <a:p>
            <a:r>
              <a:rPr lang="en-US" dirty="0"/>
              <a:t>Network Security </a:t>
            </a:r>
          </a:p>
          <a:p>
            <a:r>
              <a:rPr lang="en-US" dirty="0"/>
              <a:t>Policy &amp; Usability </a:t>
            </a:r>
          </a:p>
        </p:txBody>
      </p:sp>
    </p:spTree>
    <p:extLst>
      <p:ext uri="{BB962C8B-B14F-4D97-AF65-F5344CB8AC3E}">
        <p14:creationId xmlns:p14="http://schemas.microsoft.com/office/powerpoint/2010/main" val="25396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974DE4-017A-4BD8-BF4E-9F191DC5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Security isn’t definitive</a:t>
            </a:r>
            <a:br>
              <a:rPr lang="en-US" dirty="0"/>
            </a:br>
            <a:r>
              <a:rPr lang="en-US" sz="3600" dirty="0"/>
              <a:t>it’s a matter of time, effort and how determined someone is.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F83C02-D8BB-45C3-A0D5-E5FDF3014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italian job breking into the safe">
            <a:extLst>
              <a:ext uri="{FF2B5EF4-FFF2-40B4-BE49-F238E27FC236}">
                <a16:creationId xmlns:a16="http://schemas.microsoft.com/office/drawing/2014/main" id="{AF23611D-42C5-4BAA-A834-40557098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0" y="1934999"/>
            <a:ext cx="24765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28D3FAAA-F3F4-47A8-881F-401AADB6E6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934999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ceans 11 safe breakin">
            <a:extLst>
              <a:ext uri="{FF2B5EF4-FFF2-40B4-BE49-F238E27FC236}">
                <a16:creationId xmlns:a16="http://schemas.microsoft.com/office/drawing/2014/main" id="{207441BF-B5F3-449E-99CB-9A797BDE8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40" y="1934999"/>
            <a:ext cx="1901774" cy="362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54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urdle">
            <a:extLst>
              <a:ext uri="{FF2B5EF4-FFF2-40B4-BE49-F238E27FC236}">
                <a16:creationId xmlns:a16="http://schemas.microsoft.com/office/drawing/2014/main" id="{8B037965-D613-4EFC-B138-63DD0CA443D9}"/>
              </a:ext>
            </a:extLst>
          </p:cNvPr>
          <p:cNvSpPr/>
          <p:nvPr/>
        </p:nvSpPr>
        <p:spPr>
          <a:xfrm>
            <a:off x="6607175" y="3109118"/>
            <a:ext cx="66675" cy="990600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urdle">
            <a:extLst>
              <a:ext uri="{FF2B5EF4-FFF2-40B4-BE49-F238E27FC236}">
                <a16:creationId xmlns:a16="http://schemas.microsoft.com/office/drawing/2014/main" id="{94F3F50B-9E82-491E-92BF-BC6C71835F44}"/>
              </a:ext>
            </a:extLst>
          </p:cNvPr>
          <p:cNvSpPr/>
          <p:nvPr/>
        </p:nvSpPr>
        <p:spPr>
          <a:xfrm>
            <a:off x="10340975" y="1812131"/>
            <a:ext cx="66675" cy="2256631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urdle">
            <a:extLst>
              <a:ext uri="{FF2B5EF4-FFF2-40B4-BE49-F238E27FC236}">
                <a16:creationId xmlns:a16="http://schemas.microsoft.com/office/drawing/2014/main" id="{31F25A35-7C97-4939-B52D-275D15C5033E}"/>
              </a:ext>
            </a:extLst>
          </p:cNvPr>
          <p:cNvSpPr/>
          <p:nvPr/>
        </p:nvSpPr>
        <p:spPr>
          <a:xfrm>
            <a:off x="1628775" y="1557338"/>
            <a:ext cx="66675" cy="2475785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DD7A8-1B83-48E5-BF7F-F906AC20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Lines Of Defense</a:t>
            </a:r>
          </a:p>
        </p:txBody>
      </p:sp>
      <p:sp>
        <p:nvSpPr>
          <p:cNvPr id="7" name="Hurdle">
            <a:extLst>
              <a:ext uri="{FF2B5EF4-FFF2-40B4-BE49-F238E27FC236}">
                <a16:creationId xmlns:a16="http://schemas.microsoft.com/office/drawing/2014/main" id="{7581CC39-EE11-468B-A611-490BF05980EB}"/>
              </a:ext>
            </a:extLst>
          </p:cNvPr>
          <p:cNvSpPr/>
          <p:nvPr/>
        </p:nvSpPr>
        <p:spPr>
          <a:xfrm>
            <a:off x="13573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urdle">
            <a:extLst>
              <a:ext uri="{FF2B5EF4-FFF2-40B4-BE49-F238E27FC236}">
                <a16:creationId xmlns:a16="http://schemas.microsoft.com/office/drawing/2014/main" id="{B9A494D2-86A4-4473-9A5E-279A98CBF782}"/>
              </a:ext>
            </a:extLst>
          </p:cNvPr>
          <p:cNvSpPr/>
          <p:nvPr/>
        </p:nvSpPr>
        <p:spPr>
          <a:xfrm>
            <a:off x="26019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urdle">
            <a:extLst>
              <a:ext uri="{FF2B5EF4-FFF2-40B4-BE49-F238E27FC236}">
                <a16:creationId xmlns:a16="http://schemas.microsoft.com/office/drawing/2014/main" id="{7C61613B-FEF0-4220-8D8E-EDFA0B7EA6BB}"/>
              </a:ext>
            </a:extLst>
          </p:cNvPr>
          <p:cNvSpPr/>
          <p:nvPr/>
        </p:nvSpPr>
        <p:spPr>
          <a:xfrm>
            <a:off x="38465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urdle">
            <a:extLst>
              <a:ext uri="{FF2B5EF4-FFF2-40B4-BE49-F238E27FC236}">
                <a16:creationId xmlns:a16="http://schemas.microsoft.com/office/drawing/2014/main" id="{7679C62D-3FD1-4615-B869-C220074E3C7C}"/>
              </a:ext>
            </a:extLst>
          </p:cNvPr>
          <p:cNvSpPr/>
          <p:nvPr/>
        </p:nvSpPr>
        <p:spPr>
          <a:xfrm>
            <a:off x="50911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urdle">
            <a:extLst>
              <a:ext uri="{FF2B5EF4-FFF2-40B4-BE49-F238E27FC236}">
                <a16:creationId xmlns:a16="http://schemas.microsoft.com/office/drawing/2014/main" id="{323D95EC-E403-4817-8A72-5C096532DD97}"/>
              </a:ext>
            </a:extLst>
          </p:cNvPr>
          <p:cNvSpPr/>
          <p:nvPr/>
        </p:nvSpPr>
        <p:spPr>
          <a:xfrm>
            <a:off x="63357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urdle">
            <a:extLst>
              <a:ext uri="{FF2B5EF4-FFF2-40B4-BE49-F238E27FC236}">
                <a16:creationId xmlns:a16="http://schemas.microsoft.com/office/drawing/2014/main" id="{100FB740-FE5F-43C7-ADCB-EA785EA433A4}"/>
              </a:ext>
            </a:extLst>
          </p:cNvPr>
          <p:cNvSpPr/>
          <p:nvPr/>
        </p:nvSpPr>
        <p:spPr>
          <a:xfrm>
            <a:off x="75803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urdle">
            <a:extLst>
              <a:ext uri="{FF2B5EF4-FFF2-40B4-BE49-F238E27FC236}">
                <a16:creationId xmlns:a16="http://schemas.microsoft.com/office/drawing/2014/main" id="{BCB2299D-5C87-4ADA-8312-9D80B548A738}"/>
              </a:ext>
            </a:extLst>
          </p:cNvPr>
          <p:cNvSpPr/>
          <p:nvPr/>
        </p:nvSpPr>
        <p:spPr>
          <a:xfrm>
            <a:off x="88249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urdle">
            <a:extLst>
              <a:ext uri="{FF2B5EF4-FFF2-40B4-BE49-F238E27FC236}">
                <a16:creationId xmlns:a16="http://schemas.microsoft.com/office/drawing/2014/main" id="{037ED1DB-5E7B-4E16-867A-9E063D92A765}"/>
              </a:ext>
            </a:extLst>
          </p:cNvPr>
          <p:cNvSpPr/>
          <p:nvPr/>
        </p:nvSpPr>
        <p:spPr>
          <a:xfrm>
            <a:off x="100695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BF9CF94-E392-4D02-9AFB-509436FCD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600" y="4351798"/>
            <a:ext cx="774700" cy="71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e the source image">
            <a:extLst>
              <a:ext uri="{FF2B5EF4-FFF2-40B4-BE49-F238E27FC236}">
                <a16:creationId xmlns:a16="http://schemas.microsoft.com/office/drawing/2014/main" id="{72C1C914-3B1D-496E-82DE-F72A460FD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2" y="4424820"/>
            <a:ext cx="609600" cy="6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68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74ED43C4-28FD-4BF0-BAAE-5F839791174E}"/>
              </a:ext>
            </a:extLst>
          </p:cNvPr>
          <p:cNvSpPr/>
          <p:nvPr/>
        </p:nvSpPr>
        <p:spPr>
          <a:xfrm>
            <a:off x="4753341" y="4818888"/>
            <a:ext cx="2446067" cy="877824"/>
          </a:xfrm>
          <a:prstGeom prst="wedgeRectCallout">
            <a:avLst>
              <a:gd name="adj1" fmla="val -91486"/>
              <a:gd name="adj2" fmla="val -729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A212F59E-A208-42CC-B97A-016FAF2A0982}"/>
              </a:ext>
            </a:extLst>
          </p:cNvPr>
          <p:cNvSpPr/>
          <p:nvPr/>
        </p:nvSpPr>
        <p:spPr>
          <a:xfrm>
            <a:off x="4753340" y="5414675"/>
            <a:ext cx="2446067" cy="563413"/>
          </a:xfrm>
          <a:prstGeom prst="wedgeRectCallout">
            <a:avLst>
              <a:gd name="adj1" fmla="val -90738"/>
              <a:gd name="adj2" fmla="val 569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553F65-1112-4EFB-93B9-C9B696949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&amp; Authorization </a:t>
            </a:r>
          </a:p>
        </p:txBody>
      </p:sp>
      <p:grpSp>
        <p:nvGrpSpPr>
          <p:cNvPr id="4" name="Authentication">
            <a:extLst>
              <a:ext uri="{FF2B5EF4-FFF2-40B4-BE49-F238E27FC236}">
                <a16:creationId xmlns:a16="http://schemas.microsoft.com/office/drawing/2014/main" id="{ADFFE9EB-94A0-479E-9D57-C2892AEEFD28}"/>
              </a:ext>
            </a:extLst>
          </p:cNvPr>
          <p:cNvGrpSpPr/>
          <p:nvPr/>
        </p:nvGrpSpPr>
        <p:grpSpPr>
          <a:xfrm>
            <a:off x="7965944" y="3336054"/>
            <a:ext cx="857250" cy="739009"/>
            <a:chOff x="4314167" y="3606147"/>
            <a:chExt cx="857250" cy="739009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8416D9AF-F10C-4C12-8EEB-FF417131265A}"/>
                </a:ext>
              </a:extLst>
            </p:cNvPr>
            <p:cNvSpPr/>
            <p:nvPr/>
          </p:nvSpPr>
          <p:spPr>
            <a:xfrm>
              <a:off x="4314167" y="3606147"/>
              <a:ext cx="857250" cy="739009"/>
            </a:xfrm>
            <a:prstGeom prst="hexagon">
              <a:avLst/>
            </a:prstGeom>
            <a:solidFill>
              <a:srgbClr val="18A6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2" descr="See the source image">
              <a:extLst>
                <a:ext uri="{FF2B5EF4-FFF2-40B4-BE49-F238E27FC236}">
                  <a16:creationId xmlns:a16="http://schemas.microsoft.com/office/drawing/2014/main" id="{E7FA4DB2-58DC-48D8-83AD-BC9C49A6B2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8" t="16719" r="28404" b="23834"/>
            <a:stretch/>
          </p:blipFill>
          <p:spPr bwMode="auto">
            <a:xfrm>
              <a:off x="4578267" y="3714372"/>
              <a:ext cx="319410" cy="461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4F2267-B47B-4919-B9CF-C0F6C376B831}"/>
              </a:ext>
            </a:extLst>
          </p:cNvPr>
          <p:cNvGrpSpPr/>
          <p:nvPr/>
        </p:nvGrpSpPr>
        <p:grpSpPr>
          <a:xfrm>
            <a:off x="8645926" y="3682655"/>
            <a:ext cx="857250" cy="769546"/>
            <a:chOff x="9796927" y="4002915"/>
            <a:chExt cx="857250" cy="769546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93E3AFEE-A3F8-4BD4-96DF-E331BCE2EE2B}"/>
                </a:ext>
              </a:extLst>
            </p:cNvPr>
            <p:cNvSpPr/>
            <p:nvPr/>
          </p:nvSpPr>
          <p:spPr>
            <a:xfrm>
              <a:off x="9796927" y="4018184"/>
              <a:ext cx="857250" cy="739009"/>
            </a:xfrm>
            <a:prstGeom prst="hexag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902F424-53C5-4777-84DC-6DB31FA48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49671" y="4002915"/>
              <a:ext cx="769545" cy="769546"/>
            </a:xfrm>
            <a:prstGeom prst="rect">
              <a:avLst/>
            </a:prstGeom>
          </p:spPr>
        </p:pic>
      </p:grpSp>
      <p:pic>
        <p:nvPicPr>
          <p:cNvPr id="12" name="Picture 8" descr="See the source image">
            <a:extLst>
              <a:ext uri="{FF2B5EF4-FFF2-40B4-BE49-F238E27FC236}">
                <a16:creationId xmlns:a16="http://schemas.microsoft.com/office/drawing/2014/main" id="{81239285-FFC4-4738-9E81-38EE21340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93" y="4406277"/>
            <a:ext cx="609600" cy="6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DF972D2-EA01-411F-88F4-49EE051A3D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550" t="24379" r="40046" b="24641"/>
          <a:stretch/>
        </p:blipFill>
        <p:spPr>
          <a:xfrm rot="16200000" flipH="1">
            <a:off x="6189676" y="3148032"/>
            <a:ext cx="486607" cy="93948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08EC7CD-BA9B-4A90-8AA3-8660FCB87F1B}"/>
              </a:ext>
            </a:extLst>
          </p:cNvPr>
          <p:cNvSpPr txBox="1"/>
          <p:nvPr/>
        </p:nvSpPr>
        <p:spPr>
          <a:xfrm>
            <a:off x="7464479" y="4537512"/>
            <a:ext cx="4007471" cy="2031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Permissions:</a:t>
            </a:r>
          </a:p>
          <a:p>
            <a:pPr lvl="1"/>
            <a:r>
              <a:rPr lang="en-US" dirty="0"/>
              <a:t>Read – Pull</a:t>
            </a:r>
          </a:p>
          <a:p>
            <a:pPr lvl="1"/>
            <a:r>
              <a:rPr lang="en-US" dirty="0"/>
              <a:t>Write – Push</a:t>
            </a:r>
          </a:p>
          <a:p>
            <a:pPr lvl="1"/>
            <a:r>
              <a:rPr lang="en-US" dirty="0"/>
              <a:t>Sign – content trust</a:t>
            </a:r>
          </a:p>
          <a:p>
            <a:pPr lvl="1"/>
            <a:r>
              <a:rPr lang="en-US" dirty="0"/>
              <a:t>List – repos and tags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Update meta-data – expiration date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D5DB16-18A1-4389-BF28-E4657269C379}"/>
              </a:ext>
            </a:extLst>
          </p:cNvPr>
          <p:cNvSpPr txBox="1"/>
          <p:nvPr/>
        </p:nvSpPr>
        <p:spPr>
          <a:xfrm>
            <a:off x="4469878" y="4537512"/>
            <a:ext cx="2769716" cy="203132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Authentication:</a:t>
            </a:r>
          </a:p>
          <a:p>
            <a:pPr lvl="1"/>
            <a:r>
              <a:rPr lang="en-US" dirty="0"/>
              <a:t>Username/Password?</a:t>
            </a:r>
          </a:p>
          <a:p>
            <a:pPr lvl="1"/>
            <a:r>
              <a:rPr lang="en-US" dirty="0"/>
              <a:t>2FA</a:t>
            </a:r>
          </a:p>
          <a:p>
            <a:pPr lvl="1"/>
            <a:r>
              <a:rPr lang="en-US" dirty="0"/>
              <a:t>Token</a:t>
            </a:r>
          </a:p>
          <a:p>
            <a:pPr lvl="1"/>
            <a:r>
              <a:rPr lang="en-US" dirty="0"/>
              <a:t>Certificate</a:t>
            </a:r>
          </a:p>
          <a:p>
            <a:pPr lvl="1"/>
            <a:r>
              <a:rPr lang="en-US" dirty="0"/>
              <a:t>Time based</a:t>
            </a:r>
          </a:p>
          <a:p>
            <a:pPr lvl="1"/>
            <a:r>
              <a:rPr lang="en-US" dirty="0"/>
              <a:t>Revocable?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CCA9445-15D8-4306-A859-79ADBB110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05" y="4639961"/>
            <a:ext cx="780290" cy="780290"/>
          </a:xfrm>
          <a:prstGeom prst="rect">
            <a:avLst/>
          </a:prstGeom>
        </p:spPr>
      </p:pic>
      <p:pic>
        <p:nvPicPr>
          <p:cNvPr id="84" name="Picture 83" descr="A picture containing wheel, transport&#10;&#10;Description automatically generated">
            <a:extLst>
              <a:ext uri="{FF2B5EF4-FFF2-40B4-BE49-F238E27FC236}">
                <a16:creationId xmlns:a16="http://schemas.microsoft.com/office/drawing/2014/main" id="{433AE9B6-529B-4A29-9442-4648669221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05" y="5414675"/>
            <a:ext cx="780290" cy="78029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2E3702E1-1E63-4689-AD83-8A74C3334F4D}"/>
              </a:ext>
            </a:extLst>
          </p:cNvPr>
          <p:cNvSpPr/>
          <p:nvPr/>
        </p:nvSpPr>
        <p:spPr>
          <a:xfrm>
            <a:off x="2121921" y="4845440"/>
            <a:ext cx="712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Users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35E9C57-54AB-4D8D-8F9E-BDC086BEA7E9}"/>
              </a:ext>
            </a:extLst>
          </p:cNvPr>
          <p:cNvSpPr/>
          <p:nvPr/>
        </p:nvSpPr>
        <p:spPr>
          <a:xfrm>
            <a:off x="1873391" y="5648543"/>
            <a:ext cx="960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Services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51E1742-AF7C-4F8C-A5A5-C3B0F608BEE7}"/>
              </a:ext>
            </a:extLst>
          </p:cNvPr>
          <p:cNvSpPr txBox="1"/>
          <p:nvPr/>
        </p:nvSpPr>
        <p:spPr>
          <a:xfrm>
            <a:off x="2289731" y="1533620"/>
            <a:ext cx="635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B8724ED-153D-4D2D-AA5E-9E685FF4AA5B}"/>
              </a:ext>
            </a:extLst>
          </p:cNvPr>
          <p:cNvSpPr/>
          <p:nvPr/>
        </p:nvSpPr>
        <p:spPr>
          <a:xfrm>
            <a:off x="5340034" y="1326200"/>
            <a:ext cx="6966319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the least permissions required to get the job done.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Runtime clusters </a:t>
            </a:r>
            <a:r>
              <a:rPr lang="en-US" sz="2000" i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</a:t>
            </a: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only be able to pull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 Systems </a:t>
            </a:r>
            <a:r>
              <a:rPr lang="en-US" sz="2000" i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</a:t>
            </a: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able to push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Teams &amp; clusters </a:t>
            </a:r>
            <a:r>
              <a:rPr lang="en-US" sz="2000" i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</a:t>
            </a: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have different permissions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 can sign images? 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4DAECFA-842D-48AA-91B0-4D85E2E1672D}"/>
              </a:ext>
            </a:extLst>
          </p:cNvPr>
          <p:cNvSpPr/>
          <p:nvPr/>
        </p:nvSpPr>
        <p:spPr>
          <a:xfrm>
            <a:off x="158429" y="1387549"/>
            <a:ext cx="5049151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 the most stringent authentication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Users – 2fa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Services – rotatable, </a:t>
            </a:r>
            <a:b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revocable, time-based tokens</a:t>
            </a:r>
          </a:p>
        </p:txBody>
      </p:sp>
    </p:spTree>
    <p:extLst>
      <p:ext uri="{BB962C8B-B14F-4D97-AF65-F5344CB8AC3E}">
        <p14:creationId xmlns:p14="http://schemas.microsoft.com/office/powerpoint/2010/main" val="240542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0.39791 -0.15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-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0.12579 0.0094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9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36" grpId="0" animBg="1"/>
      <p:bldP spid="37" grpId="0" animBg="1"/>
      <p:bldP spid="85" grpId="0"/>
      <p:bldP spid="86" grpId="0"/>
      <p:bldP spid="90" grpId="0" animBg="1"/>
      <p:bldP spid="9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5F6C195-1EA7-43F2-9AAC-0487372B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Managing Base Images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C26CF1-8966-4F0F-9D77-CA1B90176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09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1.3|4.6|6.5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9|2.1|2.1|8.1|3|2.7|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.6|3.3|5.5|3.7|2.1|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5|1.9|2.5|4.4|3.5|2.5|4.2|6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9|3.6|3.7|2.4|4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2828</TotalTime>
  <Words>2829</Words>
  <Application>Microsoft Office PowerPoint</Application>
  <PresentationFormat>Widescreen</PresentationFormat>
  <Paragraphs>752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Lucida Console</vt:lpstr>
      <vt:lpstr>Segoe UI</vt:lpstr>
      <vt:lpstr>Segoe UI Light</vt:lpstr>
      <vt:lpstr>Office Theme</vt:lpstr>
      <vt:lpstr>Securing Container Workloads Build, Sign, Scan, Push, Deploy &amp; VNets</vt:lpstr>
      <vt:lpstr>Container Orchestration &amp; Reliability</vt:lpstr>
      <vt:lpstr>Orchestration Provides Infrastructure Resiliency </vt:lpstr>
      <vt:lpstr> What are the components of a secured workflow? </vt:lpstr>
      <vt:lpstr>PowerPoint Presentation</vt:lpstr>
      <vt:lpstr>Security isn’t definitive it’s a matter of time, effort and how determined someone is.</vt:lpstr>
      <vt:lpstr>Multiple Lines Of Defense</vt:lpstr>
      <vt:lpstr>Authentication &amp; Authorization </vt:lpstr>
      <vt:lpstr>Managing Base Images</vt:lpstr>
      <vt:lpstr>Are Your Base Images Secure?</vt:lpstr>
      <vt:lpstr>Automating Base Image Updates</vt:lpstr>
      <vt:lpstr>Are Your Base Artifacts Secure?</vt:lpstr>
      <vt:lpstr>Automating Base Artifact Updates</vt:lpstr>
      <vt:lpstr>ACR Tasks  A primitive of container  lifecycle management</vt:lpstr>
      <vt:lpstr>PowerPoint Presentation</vt:lpstr>
      <vt:lpstr>PowerPoint Presentation</vt:lpstr>
      <vt:lpstr>PowerPoint Presentation</vt:lpstr>
      <vt:lpstr>ACR Tasks: OS &amp; FX Patching</vt:lpstr>
      <vt:lpstr>ACR Tasks: Break The Loop – OS &amp; FX Patching</vt:lpstr>
      <vt:lpstr>Docker Content Trust Image Signing</vt:lpstr>
      <vt:lpstr>ACR Content Trust</vt:lpstr>
      <vt:lpstr>Container Workflows…</vt:lpstr>
      <vt:lpstr>Container Lifecycle Primitives</vt:lpstr>
      <vt:lpstr>Container Registries  Secured by Default</vt:lpstr>
      <vt:lpstr>Secured By Default</vt:lpstr>
      <vt:lpstr>PowerPoint Presentation</vt:lpstr>
      <vt:lpstr>VNET &amp; Firewalls   </vt:lpstr>
      <vt:lpstr>VNet &amp; Firewall Rules</vt:lpstr>
      <vt:lpstr>Policy &amp; User Experience</vt:lpstr>
      <vt:lpstr>Wrapping up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Securing Container Workloads Build, Sign, Scan, Push, Deploy &amp; VNets</dc:title>
  <dc:creator>Steve Lasker</dc:creator>
  <cp:lastModifiedBy>Steve Lasker</cp:lastModifiedBy>
  <cp:revision>40</cp:revision>
  <dcterms:created xsi:type="dcterms:W3CDTF">2019-05-15T21:28:25Z</dcterms:created>
  <dcterms:modified xsi:type="dcterms:W3CDTF">2019-11-16T06:28:49Z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stevelas@microsoft.com</vt:lpwstr>
  </property>
  <property fmtid="{D5CDD505-2E9C-101B-9397-08002B2CF9AE}" pid="5" name="MSIP_Label_f42aa342-8706-4288-bd11-ebb85995028c_SetDate">
    <vt:lpwstr>2019-05-15T21:29:31.4733095Z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224036ce-cdc2-462c-a52d-85113afaec70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